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Dosis"/>
      <p:regular r:id="rId19"/>
      <p:bold r:id="rId20"/>
    </p:embeddedFont>
    <p:embeddedFont>
      <p:font typeface="Montserrat"/>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Dosis-bold.fntdata"/><Relationship Id="rId11" Type="http://schemas.openxmlformats.org/officeDocument/2006/relationships/slide" Target="slides/slide5.xml"/><Relationship Id="rId22" Type="http://schemas.openxmlformats.org/officeDocument/2006/relationships/font" Target="fonts/Montserrat-bold.fntdata"/><Relationship Id="rId10" Type="http://schemas.openxmlformats.org/officeDocument/2006/relationships/slide" Target="slides/slide4.xml"/><Relationship Id="rId21" Type="http://schemas.openxmlformats.org/officeDocument/2006/relationships/font" Target="fonts/Montserrat-regular.fntdata"/><Relationship Id="rId13" Type="http://schemas.openxmlformats.org/officeDocument/2006/relationships/slide" Target="slides/slide7.xml"/><Relationship Id="rId24" Type="http://schemas.openxmlformats.org/officeDocument/2006/relationships/font" Target="fonts/Montserrat-boldItalic.fntdata"/><Relationship Id="rId12" Type="http://schemas.openxmlformats.org/officeDocument/2006/relationships/slide" Target="slides/slide6.xml"/><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Dosis-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238ddea32_0_3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13238ddea32_0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57e10081e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357e10081e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57e100855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1357e10085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3d17793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3d17793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238ddea32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3238ddea3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57e10081e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1357e10081e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57e10081e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1357e10081e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57e10081e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1357e10081e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357e10081e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1357e10081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46b42681d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1346b42681d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46b42681d_2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1346b42681d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46b42681d_2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g1346b42681d_2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ctrTitle"/>
          </p:nvPr>
        </p:nvSpPr>
        <p:spPr>
          <a:xfrm>
            <a:off x="311704" y="744575"/>
            <a:ext cx="4191600" cy="18093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9pPr>
          </a:lstStyle>
          <a:p/>
        </p:txBody>
      </p:sp>
      <p:sp>
        <p:nvSpPr>
          <p:cNvPr id="60" name="Google Shape;60;p15"/>
          <p:cNvSpPr txBox="1"/>
          <p:nvPr>
            <p:ph idx="1" type="subTitle"/>
          </p:nvPr>
        </p:nvSpPr>
        <p:spPr>
          <a:xfrm>
            <a:off x="311700" y="2655650"/>
            <a:ext cx="4191600" cy="969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4" name="Google Shape;64;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ph type="title"/>
          </p:nvPr>
        </p:nvSpPr>
        <p:spPr>
          <a:xfrm>
            <a:off x="700200" y="2150850"/>
            <a:ext cx="7743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8"/>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71" name="Google Shape;7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800"/>
              <a:buNone/>
              <a:defRPr>
                <a:solidFill>
                  <a:schemeClr val="l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75" name="Google Shape;75;p19"/>
          <p:cNvSpPr txBox="1"/>
          <p:nvPr>
            <p:ph idx="1" type="body"/>
          </p:nvPr>
        </p:nvSpPr>
        <p:spPr>
          <a:xfrm>
            <a:off x="311700" y="2017425"/>
            <a:ext cx="3999900" cy="25515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2" type="body"/>
          </p:nvPr>
        </p:nvSpPr>
        <p:spPr>
          <a:xfrm>
            <a:off x="4832400" y="2162825"/>
            <a:ext cx="3999900" cy="2406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78" name="Shape 7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1" name="Google Shape;81;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2"/>
          <p:cNvSpPr txBox="1"/>
          <p:nvPr>
            <p:ph type="title"/>
          </p:nvPr>
        </p:nvSpPr>
        <p:spPr>
          <a:xfrm>
            <a:off x="1388100" y="526350"/>
            <a:ext cx="6367800" cy="4090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2pPr>
            <a:lvl3pPr lvl="2"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3pPr>
            <a:lvl4pPr lvl="3"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4pPr>
            <a:lvl5pPr lvl="4"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5pPr>
            <a:lvl6pPr lvl="5"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6pPr>
            <a:lvl7pPr lvl="6"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7pPr>
            <a:lvl8pPr lvl="7"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8pPr>
            <a:lvl9pPr lvl="8"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9pPr>
          </a:lstStyle>
          <a:p/>
        </p:txBody>
      </p:sp>
      <p:sp>
        <p:nvSpPr>
          <p:cNvPr id="85" name="Google Shape;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 name="Google Shape;88;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9" name="Google Shape;89;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5"/>
          <p:cNvSpPr txBox="1"/>
          <p:nvPr>
            <p:ph hasCustomPrompt="1" type="title"/>
          </p:nvPr>
        </p:nvSpPr>
        <p:spPr>
          <a:xfrm>
            <a:off x="3753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5" name="Google Shape;95;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6" name="Google Shape;9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9" name="Shape 99"/>
        <p:cNvGrpSpPr/>
        <p:nvPr/>
      </p:nvGrpSpPr>
      <p:grpSpPr>
        <a:xfrm>
          <a:off x="0" y="0"/>
          <a:ext cx="0" cy="0"/>
          <a:chOff x="0" y="0"/>
          <a:chExt cx="0" cy="0"/>
        </a:xfrm>
      </p:grpSpPr>
      <p:sp>
        <p:nvSpPr>
          <p:cNvPr id="100" name="Google Shape;100;p27"/>
          <p:cNvSpPr txBox="1"/>
          <p:nvPr>
            <p:ph type="title"/>
          </p:nvPr>
        </p:nvSpPr>
        <p:spPr>
          <a:xfrm>
            <a:off x="181942" y="159973"/>
            <a:ext cx="7886700" cy="34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2" name="Google Shape;102;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3" name="Google Shape;103;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4" name="Google Shape;104;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github.com/irfan-fadhlurrahman/online-shoppers-purchasing-inten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github.com/irfan-fadhlurrahman/online-shoppers-purchasing-intention/blob/main/stage-3/exp-hyperparameter-tuning.ipyn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s://www.monsterinsights.com/what-is-page-value-in-google-analytics-how-it-can-help-boost-revenue/#:~:text=By%20driving%20more%20quality%20traffic,That's%20it!" TargetMode="External"/><Relationship Id="rId5" Type="http://schemas.openxmlformats.org/officeDocument/2006/relationships/hyperlink" Target="https://www.dontpayfull.com/explore/shopping-sales-calenda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A close up of a logo&#10;&#10;Description automatically generated" id="109" name="Google Shape;109;p28"/>
          <p:cNvPicPr preferRelativeResize="0"/>
          <p:nvPr/>
        </p:nvPicPr>
        <p:blipFill rotWithShape="1">
          <a:blip r:embed="rId3">
            <a:alphaModFix amt="52999"/>
          </a:blip>
          <a:srcRect b="0" l="0" r="62945" t="0"/>
          <a:stretch/>
        </p:blipFill>
        <p:spPr>
          <a:xfrm flipH="1">
            <a:off x="6838425" y="2408653"/>
            <a:ext cx="2281771" cy="2565754"/>
          </a:xfrm>
          <a:prstGeom prst="rect">
            <a:avLst/>
          </a:prstGeom>
          <a:noFill/>
          <a:ln>
            <a:noFill/>
          </a:ln>
        </p:spPr>
      </p:pic>
      <p:sp>
        <p:nvSpPr>
          <p:cNvPr id="110" name="Google Shape;110;p28"/>
          <p:cNvSpPr txBox="1"/>
          <p:nvPr/>
        </p:nvSpPr>
        <p:spPr>
          <a:xfrm>
            <a:off x="368899" y="1086959"/>
            <a:ext cx="4569000" cy="10389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Clr>
                <a:srgbClr val="000000"/>
              </a:buClr>
              <a:buSzPts val="2700"/>
              <a:buFont typeface="Arial"/>
              <a:buNone/>
            </a:pPr>
            <a:r>
              <a:rPr b="1" i="0" lang="id" sz="2700" u="none" cap="none" strike="noStrike">
                <a:solidFill>
                  <a:schemeClr val="lt1"/>
                </a:solidFill>
                <a:latin typeface="Montserrat"/>
                <a:ea typeface="Montserrat"/>
                <a:cs typeface="Montserrat"/>
                <a:sym typeface="Montserrat"/>
              </a:rPr>
              <a:t>Online Shoppers Purchasing Intention</a:t>
            </a:r>
            <a:endParaRPr b="0" i="0" sz="1100" u="none" cap="none" strike="noStrike">
              <a:solidFill>
                <a:schemeClr val="lt1"/>
              </a:solidFill>
              <a:latin typeface="Arial"/>
              <a:ea typeface="Arial"/>
              <a:cs typeface="Arial"/>
              <a:sym typeface="Arial"/>
            </a:endParaRPr>
          </a:p>
        </p:txBody>
      </p:sp>
      <p:sp>
        <p:nvSpPr>
          <p:cNvPr id="111" name="Google Shape;111;p28"/>
          <p:cNvSpPr txBox="1"/>
          <p:nvPr/>
        </p:nvSpPr>
        <p:spPr>
          <a:xfrm>
            <a:off x="368908" y="2551519"/>
            <a:ext cx="2886300" cy="15468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b="0" i="0" lang="id" sz="2400" u="none" cap="none" strike="noStrike">
                <a:solidFill>
                  <a:schemeClr val="lt1"/>
                </a:solidFill>
                <a:latin typeface="Montserrat"/>
                <a:ea typeface="Montserrat"/>
                <a:cs typeface="Montserrat"/>
                <a:sym typeface="Montserrat"/>
              </a:rPr>
              <a:t>Dokumen Laporan Final Project </a:t>
            </a:r>
            <a:r>
              <a:rPr lang="id" sz="2400">
                <a:solidFill>
                  <a:schemeClr val="lt1"/>
                </a:solidFill>
                <a:latin typeface="Montserrat"/>
                <a:ea typeface="Montserrat"/>
                <a:cs typeface="Montserrat"/>
                <a:sym typeface="Montserrat"/>
              </a:rPr>
              <a:t>Stage 3 - Anaconda</a:t>
            </a:r>
            <a:endParaRPr b="0" i="0" sz="1100" u="none" cap="none" strike="noStrike">
              <a:solidFill>
                <a:schemeClr val="lt1"/>
              </a:solidFill>
              <a:latin typeface="Arial"/>
              <a:ea typeface="Arial"/>
              <a:cs typeface="Arial"/>
              <a:sym typeface="Arial"/>
            </a:endParaRPr>
          </a:p>
        </p:txBody>
      </p:sp>
      <p:cxnSp>
        <p:nvCxnSpPr>
          <p:cNvPr id="112" name="Google Shape;112;p28"/>
          <p:cNvCxnSpPr/>
          <p:nvPr/>
        </p:nvCxnSpPr>
        <p:spPr>
          <a:xfrm>
            <a:off x="477371" y="2423922"/>
            <a:ext cx="1893300" cy="174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nvSpPr>
        <p:spPr>
          <a:xfrm>
            <a:off x="6134950" y="1069900"/>
            <a:ext cx="2879700" cy="20730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b="1" lang="id" sz="1100">
                <a:solidFill>
                  <a:schemeClr val="dk1"/>
                </a:solidFill>
                <a:highlight>
                  <a:srgbClr val="FFFFFF"/>
                </a:highlight>
              </a:rPr>
              <a:t>Feature selection berdasarkan feature importance</a:t>
            </a:r>
            <a:endParaRPr b="1" sz="1050">
              <a:solidFill>
                <a:schemeClr val="dk1"/>
              </a:solidFill>
              <a:highlight>
                <a:srgbClr val="FFFFFF"/>
              </a:highlight>
            </a:endParaRPr>
          </a:p>
          <a:p>
            <a:pPr indent="0" lvl="0" marL="0" rtl="0" algn="l">
              <a:lnSpc>
                <a:spcPct val="115000"/>
              </a:lnSpc>
              <a:spcBef>
                <a:spcPts val="1100"/>
              </a:spcBef>
              <a:spcAft>
                <a:spcPts val="0"/>
              </a:spcAft>
              <a:buNone/>
            </a:pPr>
            <a:r>
              <a:rPr lang="id" sz="1050">
                <a:solidFill>
                  <a:schemeClr val="dk1"/>
                </a:solidFill>
                <a:highlight>
                  <a:srgbClr val="FFFFFF"/>
                </a:highlight>
              </a:rPr>
              <a:t>Apabila menggunakan 5 atau 9 features dengan importance paling tinggi, nilai precision dan ROC AUC lebih rendah dibandingkan dengan memakai semua features</a:t>
            </a:r>
            <a:endParaRPr sz="1050">
              <a:solidFill>
                <a:schemeClr val="dk1"/>
              </a:solidFill>
              <a:highlight>
                <a:srgbClr val="FFFFFF"/>
              </a:highlight>
            </a:endParaRPr>
          </a:p>
          <a:p>
            <a:pPr indent="0" lvl="0" marL="0" rtl="0" algn="l">
              <a:lnSpc>
                <a:spcPct val="115000"/>
              </a:lnSpc>
              <a:spcBef>
                <a:spcPts val="500"/>
              </a:spcBef>
              <a:spcAft>
                <a:spcPts val="0"/>
              </a:spcAft>
              <a:buNone/>
            </a:pPr>
            <a:r>
              <a:t/>
            </a:r>
            <a:endParaRPr sz="1000">
              <a:solidFill>
                <a:schemeClr val="dk1"/>
              </a:solidFill>
              <a:highlight>
                <a:srgbClr val="FFFFFF"/>
              </a:highlight>
            </a:endParaRPr>
          </a:p>
          <a:p>
            <a:pPr indent="0" lvl="0" marL="0" rtl="0" algn="l">
              <a:lnSpc>
                <a:spcPct val="115000"/>
              </a:lnSpc>
              <a:spcBef>
                <a:spcPts val="1100"/>
              </a:spcBef>
              <a:spcAft>
                <a:spcPts val="500"/>
              </a:spcAft>
              <a:buNone/>
            </a:pPr>
            <a:r>
              <a:t/>
            </a:r>
            <a:endParaRPr b="1" sz="1050">
              <a:solidFill>
                <a:schemeClr val="dk1"/>
              </a:solidFill>
              <a:highlight>
                <a:srgbClr val="FFFFFF"/>
              </a:highlight>
            </a:endParaRPr>
          </a:p>
        </p:txBody>
      </p:sp>
      <p:sp>
        <p:nvSpPr>
          <p:cNvPr id="176" name="Google Shape;176;p37"/>
          <p:cNvSpPr txBox="1"/>
          <p:nvPr/>
        </p:nvSpPr>
        <p:spPr>
          <a:xfrm>
            <a:off x="781300" y="232200"/>
            <a:ext cx="7899900" cy="9942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id" sz="2400">
                <a:solidFill>
                  <a:srgbClr val="0198A3"/>
                </a:solidFill>
                <a:latin typeface="Montserrat"/>
                <a:ea typeface="Montserrat"/>
                <a:cs typeface="Montserrat"/>
                <a:sym typeface="Montserrat"/>
              </a:rPr>
              <a:t>Feature Selection</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None/>
            </a:pPr>
            <a:r>
              <a:t/>
            </a:r>
            <a:endParaRPr b="1" sz="1100">
              <a:solidFill>
                <a:schemeClr val="dk1"/>
              </a:solidFill>
              <a:highlight>
                <a:srgbClr val="FFFFFF"/>
              </a:highlight>
            </a:endParaRPr>
          </a:p>
          <a:p>
            <a:pPr indent="0" lvl="0" marL="0" marR="0" rtl="0" algn="l">
              <a:lnSpc>
                <a:spcPct val="103125"/>
              </a:lnSpc>
              <a:spcBef>
                <a:spcPts val="0"/>
              </a:spcBef>
              <a:spcAft>
                <a:spcPts val="0"/>
              </a:spcAft>
              <a:buNone/>
            </a:pPr>
            <a:r>
              <a:t/>
            </a:r>
            <a:endParaRPr b="1" sz="2400">
              <a:solidFill>
                <a:srgbClr val="0198A3"/>
              </a:solidFill>
              <a:latin typeface="Montserrat"/>
              <a:ea typeface="Montserrat"/>
              <a:cs typeface="Montserrat"/>
              <a:sym typeface="Montserrat"/>
            </a:endParaRPr>
          </a:p>
        </p:txBody>
      </p:sp>
      <p:pic>
        <p:nvPicPr>
          <p:cNvPr id="177" name="Google Shape;177;p37"/>
          <p:cNvPicPr preferRelativeResize="0"/>
          <p:nvPr/>
        </p:nvPicPr>
        <p:blipFill>
          <a:blip r:embed="rId3">
            <a:alphaModFix/>
          </a:blip>
          <a:stretch>
            <a:fillRect/>
          </a:stretch>
        </p:blipFill>
        <p:spPr>
          <a:xfrm>
            <a:off x="500076" y="1085850"/>
            <a:ext cx="5504950" cy="2008825"/>
          </a:xfrm>
          <a:prstGeom prst="rect">
            <a:avLst/>
          </a:prstGeom>
          <a:noFill/>
          <a:ln>
            <a:noFill/>
          </a:ln>
        </p:spPr>
      </p:pic>
      <p:pic>
        <p:nvPicPr>
          <p:cNvPr id="178" name="Google Shape;178;p37"/>
          <p:cNvPicPr preferRelativeResize="0"/>
          <p:nvPr/>
        </p:nvPicPr>
        <p:blipFill>
          <a:blip r:embed="rId4">
            <a:alphaModFix/>
          </a:blip>
          <a:stretch>
            <a:fillRect/>
          </a:stretch>
        </p:blipFill>
        <p:spPr>
          <a:xfrm>
            <a:off x="500076" y="3094676"/>
            <a:ext cx="6161525" cy="1232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8"/>
          <p:cNvSpPr txBox="1"/>
          <p:nvPr/>
        </p:nvSpPr>
        <p:spPr>
          <a:xfrm>
            <a:off x="727450" y="917500"/>
            <a:ext cx="8007600" cy="1207500"/>
          </a:xfrm>
          <a:prstGeom prst="rect">
            <a:avLst/>
          </a:prstGeom>
          <a:noFill/>
          <a:ln>
            <a:noFill/>
          </a:ln>
        </p:spPr>
        <p:txBody>
          <a:bodyPr anchorCtr="0" anchor="t" bIns="34275" lIns="68575" spcFirstLastPara="1" rIns="68575" wrap="square" tIns="34275">
            <a:spAutoFit/>
          </a:bodyPr>
          <a:lstStyle/>
          <a:p>
            <a:pPr indent="0" lvl="0" marL="0" marR="190500" rtl="0" algn="l">
              <a:lnSpc>
                <a:spcPct val="115000"/>
              </a:lnSpc>
              <a:spcBef>
                <a:spcPts val="1100"/>
              </a:spcBef>
              <a:spcAft>
                <a:spcPts val="0"/>
              </a:spcAft>
              <a:buNone/>
            </a:pPr>
            <a:r>
              <a:t/>
            </a:r>
            <a:endParaRPr sz="1250">
              <a:solidFill>
                <a:schemeClr val="dk1"/>
              </a:solidFill>
            </a:endParaRPr>
          </a:p>
          <a:p>
            <a:pPr indent="0" lvl="0" marL="0" rtl="0" algn="l">
              <a:lnSpc>
                <a:spcPct val="115000"/>
              </a:lnSpc>
              <a:spcBef>
                <a:spcPts val="500"/>
              </a:spcBef>
              <a:spcAft>
                <a:spcPts val="0"/>
              </a:spcAft>
              <a:buClr>
                <a:schemeClr val="dk1"/>
              </a:buClr>
              <a:buSzPts val="1100"/>
              <a:buFont typeface="Arial"/>
              <a:buNone/>
            </a:pPr>
            <a:r>
              <a:rPr b="1" lang="id" sz="1250">
                <a:solidFill>
                  <a:schemeClr val="dk1"/>
                </a:solidFill>
                <a:highlight>
                  <a:srgbClr val="FFFFFF"/>
                </a:highlight>
              </a:rPr>
              <a:t>Repository for Final Project</a:t>
            </a:r>
            <a:endParaRPr b="1" sz="12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id" sz="1250">
                <a:solidFill>
                  <a:schemeClr val="hlink"/>
                </a:solidFill>
                <a:highlight>
                  <a:srgbClr val="FFFFFF"/>
                </a:highlight>
                <a:uFill>
                  <a:noFill/>
                </a:uFill>
                <a:hlinkClick r:id="rId3"/>
              </a:rPr>
              <a:t>https://github.com/irfan-fadhlurrahman/online-shoppers-purchasing-intention</a:t>
            </a:r>
            <a:endParaRPr sz="1250">
              <a:solidFill>
                <a:schemeClr val="hlink"/>
              </a:solidFill>
              <a:highlight>
                <a:srgbClr val="FFFFFF"/>
              </a:highlight>
            </a:endParaRPr>
          </a:p>
          <a:p>
            <a:pPr indent="0" lvl="0" marL="0" rtl="0" algn="l">
              <a:lnSpc>
                <a:spcPct val="115000"/>
              </a:lnSpc>
              <a:spcBef>
                <a:spcPts val="600"/>
              </a:spcBef>
              <a:spcAft>
                <a:spcPts val="500"/>
              </a:spcAft>
              <a:buNone/>
            </a:pPr>
            <a:r>
              <a:t/>
            </a:r>
            <a:endParaRPr sz="1250">
              <a:solidFill>
                <a:schemeClr val="dk1"/>
              </a:solidFill>
              <a:highlight>
                <a:srgbClr val="FFFFFF"/>
              </a:highlight>
            </a:endParaRPr>
          </a:p>
        </p:txBody>
      </p:sp>
      <p:sp>
        <p:nvSpPr>
          <p:cNvPr id="184" name="Google Shape;184;p38"/>
          <p:cNvSpPr txBox="1"/>
          <p:nvPr/>
        </p:nvSpPr>
        <p:spPr>
          <a:xfrm>
            <a:off x="781300" y="384600"/>
            <a:ext cx="7483500" cy="9942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id" sz="2400">
                <a:solidFill>
                  <a:srgbClr val="0198A3"/>
                </a:solidFill>
                <a:latin typeface="Montserrat"/>
                <a:ea typeface="Montserrat"/>
                <a:cs typeface="Montserrat"/>
                <a:sym typeface="Montserrat"/>
              </a:rPr>
              <a:t>Git</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None/>
            </a:pPr>
            <a:r>
              <a:t/>
            </a:r>
            <a:endParaRPr b="1" sz="1100">
              <a:solidFill>
                <a:schemeClr val="dk1"/>
              </a:solidFill>
              <a:highlight>
                <a:srgbClr val="FFFFFF"/>
              </a:highlight>
            </a:endParaRPr>
          </a:p>
          <a:p>
            <a:pPr indent="0" lvl="0" marL="0" marR="0" rtl="0" algn="l">
              <a:lnSpc>
                <a:spcPct val="103125"/>
              </a:lnSpc>
              <a:spcBef>
                <a:spcPts val="0"/>
              </a:spcBef>
              <a:spcAft>
                <a:spcPts val="0"/>
              </a:spcAft>
              <a:buNone/>
            </a:pPr>
            <a:r>
              <a:t/>
            </a:r>
            <a:endParaRPr b="1" sz="24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9"/>
          <p:cNvSpPr txBox="1"/>
          <p:nvPr>
            <p:ph type="title"/>
          </p:nvPr>
        </p:nvSpPr>
        <p:spPr>
          <a:xfrm>
            <a:off x="439350" y="445025"/>
            <a:ext cx="839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Kontribusi</a:t>
            </a:r>
            <a:endParaRPr/>
          </a:p>
        </p:txBody>
      </p:sp>
      <p:sp>
        <p:nvSpPr>
          <p:cNvPr id="190" name="Google Shape;19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05000"/>
              </a:lnSpc>
              <a:spcBef>
                <a:spcPts val="0"/>
              </a:spcBef>
              <a:spcAft>
                <a:spcPts val="0"/>
              </a:spcAft>
              <a:buClr>
                <a:srgbClr val="222222"/>
              </a:buClr>
              <a:buSzPts val="1200"/>
              <a:buFont typeface="Arial"/>
              <a:buAutoNum type="arabicPeriod"/>
            </a:pPr>
            <a:r>
              <a:rPr lang="id" sz="1200">
                <a:solidFill>
                  <a:srgbClr val="222222"/>
                </a:solidFill>
                <a:highlight>
                  <a:srgbClr val="FFFFFF"/>
                </a:highlight>
                <a:latin typeface="Arial"/>
                <a:ea typeface="Arial"/>
                <a:cs typeface="Arial"/>
                <a:sym typeface="Arial"/>
              </a:rPr>
              <a:t>Cross validation &amp; Hyperparameter tuning: Muhammad Irfan Fadhlurrahman</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t/>
            </a:r>
            <a:endParaRPr sz="1200">
              <a:solidFill>
                <a:srgbClr val="222222"/>
              </a:solidFill>
              <a:highlight>
                <a:srgbClr val="FFFFFF"/>
              </a:highlight>
              <a:latin typeface="Arial"/>
              <a:ea typeface="Arial"/>
              <a:cs typeface="Arial"/>
              <a:sym typeface="Arial"/>
            </a:endParaRPr>
          </a:p>
          <a:p>
            <a:pPr indent="-304800" lvl="0" marL="457200" rtl="0" algn="l">
              <a:lnSpc>
                <a:spcPct val="105000"/>
              </a:lnSpc>
              <a:spcBef>
                <a:spcPts val="0"/>
              </a:spcBef>
              <a:spcAft>
                <a:spcPts val="0"/>
              </a:spcAft>
              <a:buClr>
                <a:srgbClr val="222222"/>
              </a:buClr>
              <a:buSzPts val="1200"/>
              <a:buFont typeface="Arial"/>
              <a:buAutoNum type="arabicPeriod"/>
            </a:pPr>
            <a:r>
              <a:rPr lang="id" sz="1200">
                <a:solidFill>
                  <a:srgbClr val="222222"/>
                </a:solidFill>
                <a:highlight>
                  <a:srgbClr val="FFFFFF"/>
                </a:highlight>
                <a:latin typeface="Arial"/>
                <a:ea typeface="Arial"/>
                <a:cs typeface="Arial"/>
                <a:sym typeface="Arial"/>
              </a:rPr>
              <a:t>Feature Importance: Ramado Dipradelana I </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t/>
            </a:r>
            <a:endParaRPr sz="1200">
              <a:solidFill>
                <a:srgbClr val="222222"/>
              </a:solidFill>
              <a:highlight>
                <a:srgbClr val="FFFFFF"/>
              </a:highlight>
              <a:latin typeface="Arial"/>
              <a:ea typeface="Arial"/>
              <a:cs typeface="Arial"/>
              <a:sym typeface="Arial"/>
            </a:endParaRPr>
          </a:p>
          <a:p>
            <a:pPr indent="-304800" lvl="0" marL="457200" rtl="0" algn="l">
              <a:lnSpc>
                <a:spcPct val="105000"/>
              </a:lnSpc>
              <a:spcBef>
                <a:spcPts val="0"/>
              </a:spcBef>
              <a:spcAft>
                <a:spcPts val="0"/>
              </a:spcAft>
              <a:buClr>
                <a:srgbClr val="222222"/>
              </a:buClr>
              <a:buSzPts val="1200"/>
              <a:buFont typeface="Arial"/>
              <a:buAutoNum type="arabicPeriod"/>
            </a:pPr>
            <a:r>
              <a:rPr lang="id" sz="1200">
                <a:solidFill>
                  <a:srgbClr val="222222"/>
                </a:solidFill>
                <a:highlight>
                  <a:srgbClr val="FFFFFF"/>
                </a:highlight>
                <a:latin typeface="Arial"/>
                <a:ea typeface="Arial"/>
                <a:cs typeface="Arial"/>
                <a:sym typeface="Arial"/>
              </a:rPr>
              <a:t>Feature Selection: </a:t>
            </a:r>
            <a:r>
              <a:rPr lang="id" sz="1200">
                <a:solidFill>
                  <a:srgbClr val="222222"/>
                </a:solidFill>
                <a:highlight>
                  <a:schemeClr val="lt1"/>
                </a:highlight>
                <a:latin typeface="Arial"/>
                <a:ea typeface="Arial"/>
                <a:cs typeface="Arial"/>
                <a:sym typeface="Arial"/>
              </a:rPr>
              <a:t> ⁨Bima⁩ Sandi</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t/>
            </a:r>
            <a:endParaRPr sz="1200">
              <a:solidFill>
                <a:srgbClr val="222222"/>
              </a:solidFill>
              <a:highlight>
                <a:srgbClr val="FFFFFF"/>
              </a:highlight>
              <a:latin typeface="Arial"/>
              <a:ea typeface="Arial"/>
              <a:cs typeface="Arial"/>
              <a:sym typeface="Arial"/>
            </a:endParaRPr>
          </a:p>
          <a:p>
            <a:pPr indent="-304800" lvl="0" marL="457200" rtl="0" algn="l">
              <a:lnSpc>
                <a:spcPct val="105000"/>
              </a:lnSpc>
              <a:spcBef>
                <a:spcPts val="0"/>
              </a:spcBef>
              <a:spcAft>
                <a:spcPts val="0"/>
              </a:spcAft>
              <a:buClr>
                <a:srgbClr val="222222"/>
              </a:buClr>
              <a:buSzPts val="1200"/>
              <a:buFont typeface="Arial"/>
              <a:buAutoNum type="arabicPeriod"/>
            </a:pPr>
            <a:r>
              <a:rPr lang="id" sz="1200">
                <a:solidFill>
                  <a:srgbClr val="222222"/>
                </a:solidFill>
                <a:highlight>
                  <a:srgbClr val="FFFFFF"/>
                </a:highlight>
                <a:latin typeface="Arial"/>
                <a:ea typeface="Arial"/>
                <a:cs typeface="Arial"/>
                <a:sym typeface="Arial"/>
              </a:rPr>
              <a:t>Modelling: </a:t>
            </a:r>
            <a:r>
              <a:rPr lang="id" sz="1200">
                <a:solidFill>
                  <a:srgbClr val="222222"/>
                </a:solidFill>
                <a:highlight>
                  <a:srgbClr val="FFFFFF"/>
                </a:highlight>
                <a:latin typeface="Arial"/>
                <a:ea typeface="Arial"/>
                <a:cs typeface="Arial"/>
                <a:sym typeface="Arial"/>
              </a:rPr>
              <a:t>Deni Indra Permana</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t/>
            </a:r>
            <a:endParaRPr sz="1200">
              <a:solidFill>
                <a:srgbClr val="222222"/>
              </a:solidFill>
              <a:highlight>
                <a:srgbClr val="FFFFFF"/>
              </a:highlight>
              <a:latin typeface="Arial"/>
              <a:ea typeface="Arial"/>
              <a:cs typeface="Arial"/>
              <a:sym typeface="Arial"/>
            </a:endParaRPr>
          </a:p>
          <a:p>
            <a:pPr indent="-304800" lvl="0" marL="457200" rtl="0" algn="l">
              <a:lnSpc>
                <a:spcPct val="105000"/>
              </a:lnSpc>
              <a:spcBef>
                <a:spcPts val="0"/>
              </a:spcBef>
              <a:spcAft>
                <a:spcPts val="0"/>
              </a:spcAft>
              <a:buClr>
                <a:srgbClr val="222222"/>
              </a:buClr>
              <a:buSzPts val="1200"/>
              <a:buFont typeface="Arial"/>
              <a:buAutoNum type="arabicPeriod"/>
            </a:pPr>
            <a:r>
              <a:rPr lang="id" sz="1200">
                <a:solidFill>
                  <a:srgbClr val="222222"/>
                </a:solidFill>
                <a:highlight>
                  <a:srgbClr val="FFFFFF"/>
                </a:highlight>
                <a:latin typeface="Arial"/>
                <a:ea typeface="Arial"/>
                <a:cs typeface="Arial"/>
                <a:sym typeface="Arial"/>
              </a:rPr>
              <a:t>Insights from feature importance, Notulen stage 3, slide presentasi : </a:t>
            </a:r>
            <a:r>
              <a:rPr lang="id" sz="1200">
                <a:solidFill>
                  <a:srgbClr val="222222"/>
                </a:solidFill>
                <a:highlight>
                  <a:srgbClr val="FFFFFF"/>
                </a:highlight>
                <a:latin typeface="Arial"/>
                <a:ea typeface="Arial"/>
                <a:cs typeface="Arial"/>
                <a:sym typeface="Arial"/>
              </a:rPr>
              <a:t>Ni Putu Tasya</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Clr>
                <a:schemeClr val="dk1"/>
              </a:buClr>
              <a:buSzPts val="1100"/>
              <a:buFont typeface="Arial"/>
              <a:buNone/>
            </a:pPr>
            <a:r>
              <a:t/>
            </a:r>
            <a:endParaRPr sz="1200">
              <a:solidFill>
                <a:srgbClr val="222222"/>
              </a:solidFill>
              <a:highlight>
                <a:srgbClr val="FFFFFF"/>
              </a:highlight>
              <a:latin typeface="Arial"/>
              <a:ea typeface="Arial"/>
              <a:cs typeface="Arial"/>
              <a:sym typeface="Arial"/>
            </a:endParaRPr>
          </a:p>
          <a:p>
            <a:pPr indent="-304800" lvl="0" marL="457200" rtl="0" algn="l">
              <a:lnSpc>
                <a:spcPct val="105000"/>
              </a:lnSpc>
              <a:spcBef>
                <a:spcPts val="0"/>
              </a:spcBef>
              <a:spcAft>
                <a:spcPts val="0"/>
              </a:spcAft>
              <a:buClr>
                <a:srgbClr val="222222"/>
              </a:buClr>
              <a:buSzPts val="1200"/>
              <a:buFont typeface="Arial"/>
              <a:buAutoNum type="arabicPeriod"/>
            </a:pPr>
            <a:r>
              <a:rPr lang="id" sz="1200">
                <a:solidFill>
                  <a:srgbClr val="222222"/>
                </a:solidFill>
                <a:highlight>
                  <a:srgbClr val="FFFFFF"/>
                </a:highlight>
                <a:latin typeface="Arial"/>
                <a:ea typeface="Arial"/>
                <a:cs typeface="Arial"/>
                <a:sym typeface="Arial"/>
              </a:rPr>
              <a:t>Laporan : Semuanya</a:t>
            </a:r>
            <a:endParaRPr sz="1200">
              <a:solidFill>
                <a:srgbClr val="222222"/>
              </a:solidFill>
              <a:highlight>
                <a:srgbClr val="FFFFFF"/>
              </a:highlight>
              <a:latin typeface="Arial"/>
              <a:ea typeface="Arial"/>
              <a:cs typeface="Arial"/>
              <a:sym typeface="Arial"/>
            </a:endParaRPr>
          </a:p>
          <a:p>
            <a:pPr indent="0" lvl="0" marL="0" rtl="0" algn="l">
              <a:lnSpc>
                <a:spcPct val="105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9"/>
          <p:cNvSpPr txBox="1"/>
          <p:nvPr/>
        </p:nvSpPr>
        <p:spPr>
          <a:xfrm>
            <a:off x="781294" y="1107165"/>
            <a:ext cx="7899900" cy="3755100"/>
          </a:xfrm>
          <a:prstGeom prst="rect">
            <a:avLst/>
          </a:prstGeom>
          <a:noFill/>
          <a:ln>
            <a:noFill/>
          </a:ln>
        </p:spPr>
        <p:txBody>
          <a:bodyPr anchorCtr="0" anchor="t" bIns="34275" lIns="68575" spcFirstLastPara="1" rIns="68575" wrap="square" tIns="34275">
            <a:spAutoFit/>
          </a:bodyPr>
          <a:lstStyle/>
          <a:p>
            <a:pPr indent="0" lvl="0" marL="0" marR="190500" rtl="0" algn="l">
              <a:lnSpc>
                <a:spcPct val="115000"/>
              </a:lnSpc>
              <a:spcBef>
                <a:spcPts val="0"/>
              </a:spcBef>
              <a:spcAft>
                <a:spcPts val="0"/>
              </a:spcAft>
              <a:buClr>
                <a:schemeClr val="dk1"/>
              </a:buClr>
              <a:buSzPts val="1100"/>
              <a:buFont typeface="Arial"/>
              <a:buNone/>
            </a:pPr>
            <a:r>
              <a:rPr b="1" lang="id" sz="1250">
                <a:solidFill>
                  <a:schemeClr val="dk1"/>
                </a:solidFill>
              </a:rPr>
              <a:t>Split data train and test</a:t>
            </a:r>
            <a:endParaRPr b="1" sz="1250">
              <a:solidFill>
                <a:schemeClr val="dk1"/>
              </a:solidFill>
            </a:endParaRPr>
          </a:p>
          <a:p>
            <a:pPr indent="0" lvl="0" marL="0" marR="190500" rtl="0" algn="l">
              <a:lnSpc>
                <a:spcPct val="115000"/>
              </a:lnSpc>
              <a:spcBef>
                <a:spcPts val="0"/>
              </a:spcBef>
              <a:spcAft>
                <a:spcPts val="0"/>
              </a:spcAft>
              <a:buNone/>
            </a:pPr>
            <a:r>
              <a:rPr lang="id" sz="1050">
                <a:solidFill>
                  <a:schemeClr val="dk1"/>
                </a:solidFill>
              </a:rPr>
              <a:t>Sebelum data preprocessing dan modelling, data di-split menjadi dua yaitu train set dan test set agar tidak terjadi data leakage. Rasio split yang digunakan 80% train set dan 20% test set. Kemudian agar distribusi target antara train dan test set tetap sama maka menggunakan stratified sampling.</a:t>
            </a:r>
            <a:endParaRPr sz="1050">
              <a:solidFill>
                <a:schemeClr val="dk1"/>
              </a:solidFill>
            </a:endParaRPr>
          </a:p>
          <a:p>
            <a:pPr indent="0" lvl="0" marL="0" marR="190500" rtl="0" algn="l">
              <a:lnSpc>
                <a:spcPct val="115000"/>
              </a:lnSpc>
              <a:spcBef>
                <a:spcPts val="500"/>
              </a:spcBef>
              <a:spcAft>
                <a:spcPts val="0"/>
              </a:spcAft>
              <a:buNone/>
            </a:pPr>
            <a:r>
              <a:rPr b="1" lang="id" sz="1250">
                <a:solidFill>
                  <a:schemeClr val="dk1"/>
                </a:solidFill>
              </a:rPr>
              <a:t>Model yang digunakan</a:t>
            </a:r>
            <a:endParaRPr b="1" sz="1250">
              <a:solidFill>
                <a:schemeClr val="dk1"/>
              </a:solidFill>
            </a:endParaRPr>
          </a:p>
          <a:p>
            <a:pPr indent="0" lvl="0" marL="0" marR="190500" rtl="0" algn="l">
              <a:lnSpc>
                <a:spcPct val="115000"/>
              </a:lnSpc>
              <a:spcBef>
                <a:spcPts val="0"/>
              </a:spcBef>
              <a:spcAft>
                <a:spcPts val="0"/>
              </a:spcAft>
              <a:buNone/>
            </a:pPr>
            <a:r>
              <a:rPr lang="id" sz="1050">
                <a:solidFill>
                  <a:schemeClr val="dk1"/>
                </a:solidFill>
              </a:rPr>
              <a:t>Model klasifikasi yang digunakan sebagai berikut. Hampir seluruh model merupakan tree-based model. Alasan memilih tree-based model karena tepat digunakan untuk karakteristik dataset yang memiliki distribusi right-skewed dan terdapat banyak outliers.</a:t>
            </a:r>
            <a:endParaRPr sz="1050">
              <a:solidFill>
                <a:schemeClr val="dk1"/>
              </a:solidFill>
            </a:endParaRPr>
          </a:p>
          <a:p>
            <a:pPr indent="-295275" lvl="0" marL="457200" marR="190500" rtl="0" algn="l">
              <a:lnSpc>
                <a:spcPct val="115000"/>
              </a:lnSpc>
              <a:spcBef>
                <a:spcPts val="1100"/>
              </a:spcBef>
              <a:spcAft>
                <a:spcPts val="0"/>
              </a:spcAft>
              <a:buClr>
                <a:schemeClr val="dk1"/>
              </a:buClr>
              <a:buSzPts val="1050"/>
              <a:buChar char="●"/>
            </a:pPr>
            <a:r>
              <a:rPr lang="id" sz="1050">
                <a:solidFill>
                  <a:schemeClr val="dk1"/>
                </a:solidFill>
              </a:rPr>
              <a:t>Logistic Regression (baseline model)</a:t>
            </a:r>
            <a:endParaRPr sz="1050">
              <a:solidFill>
                <a:schemeClr val="dk1"/>
              </a:solidFill>
            </a:endParaRPr>
          </a:p>
          <a:p>
            <a:pPr indent="-295275" lvl="0" marL="457200" marR="190500" rtl="0" algn="l">
              <a:lnSpc>
                <a:spcPct val="115000"/>
              </a:lnSpc>
              <a:spcBef>
                <a:spcPts val="0"/>
              </a:spcBef>
              <a:spcAft>
                <a:spcPts val="0"/>
              </a:spcAft>
              <a:buClr>
                <a:schemeClr val="dk1"/>
              </a:buClr>
              <a:buSzPts val="1050"/>
              <a:buChar char="●"/>
            </a:pPr>
            <a:r>
              <a:rPr lang="id" sz="1050">
                <a:solidFill>
                  <a:schemeClr val="dk1"/>
                </a:solidFill>
              </a:rPr>
              <a:t>Decision Tree</a:t>
            </a:r>
            <a:endParaRPr sz="1050">
              <a:solidFill>
                <a:schemeClr val="dk1"/>
              </a:solidFill>
            </a:endParaRPr>
          </a:p>
          <a:p>
            <a:pPr indent="-295275" lvl="0" marL="457200" marR="190500" rtl="0" algn="l">
              <a:lnSpc>
                <a:spcPct val="115000"/>
              </a:lnSpc>
              <a:spcBef>
                <a:spcPts val="0"/>
              </a:spcBef>
              <a:spcAft>
                <a:spcPts val="0"/>
              </a:spcAft>
              <a:buClr>
                <a:schemeClr val="dk1"/>
              </a:buClr>
              <a:buSzPts val="1050"/>
              <a:buChar char="●"/>
            </a:pPr>
            <a:r>
              <a:rPr lang="id" sz="1050">
                <a:solidFill>
                  <a:schemeClr val="dk1"/>
                </a:solidFill>
              </a:rPr>
              <a:t>Random Forest</a:t>
            </a:r>
            <a:endParaRPr sz="1050">
              <a:solidFill>
                <a:schemeClr val="dk1"/>
              </a:solidFill>
            </a:endParaRPr>
          </a:p>
          <a:p>
            <a:pPr indent="-295275" lvl="0" marL="457200" marR="190500" rtl="0" algn="l">
              <a:lnSpc>
                <a:spcPct val="115000"/>
              </a:lnSpc>
              <a:spcBef>
                <a:spcPts val="0"/>
              </a:spcBef>
              <a:spcAft>
                <a:spcPts val="0"/>
              </a:spcAft>
              <a:buClr>
                <a:schemeClr val="dk1"/>
              </a:buClr>
              <a:buSzPts val="1050"/>
              <a:buChar char="●"/>
            </a:pPr>
            <a:r>
              <a:rPr lang="id" sz="1050">
                <a:solidFill>
                  <a:schemeClr val="dk1"/>
                </a:solidFill>
              </a:rPr>
              <a:t>Extra Trees</a:t>
            </a:r>
            <a:endParaRPr sz="1050">
              <a:solidFill>
                <a:schemeClr val="dk1"/>
              </a:solidFill>
            </a:endParaRPr>
          </a:p>
          <a:p>
            <a:pPr indent="-295275" lvl="0" marL="457200" marR="190500" rtl="0" algn="l">
              <a:lnSpc>
                <a:spcPct val="115000"/>
              </a:lnSpc>
              <a:spcBef>
                <a:spcPts val="0"/>
              </a:spcBef>
              <a:spcAft>
                <a:spcPts val="0"/>
              </a:spcAft>
              <a:buClr>
                <a:schemeClr val="dk1"/>
              </a:buClr>
              <a:buSzPts val="1050"/>
              <a:buChar char="●"/>
            </a:pPr>
            <a:r>
              <a:rPr lang="id" sz="1050">
                <a:solidFill>
                  <a:schemeClr val="dk1"/>
                </a:solidFill>
              </a:rPr>
              <a:t>Ada Boost</a:t>
            </a:r>
            <a:endParaRPr sz="1050">
              <a:solidFill>
                <a:schemeClr val="dk1"/>
              </a:solidFill>
            </a:endParaRPr>
          </a:p>
          <a:p>
            <a:pPr indent="-295275" lvl="0" marL="457200" marR="190500" rtl="0" algn="l">
              <a:lnSpc>
                <a:spcPct val="115000"/>
              </a:lnSpc>
              <a:spcBef>
                <a:spcPts val="0"/>
              </a:spcBef>
              <a:spcAft>
                <a:spcPts val="0"/>
              </a:spcAft>
              <a:buClr>
                <a:schemeClr val="dk1"/>
              </a:buClr>
              <a:buSzPts val="1050"/>
              <a:buChar char="●"/>
            </a:pPr>
            <a:r>
              <a:rPr lang="id" sz="1050">
                <a:solidFill>
                  <a:schemeClr val="dk1"/>
                </a:solidFill>
              </a:rPr>
              <a:t>XGBoost</a:t>
            </a:r>
            <a:endParaRPr sz="1050">
              <a:solidFill>
                <a:schemeClr val="dk1"/>
              </a:solidFill>
            </a:endParaRPr>
          </a:p>
          <a:p>
            <a:pPr indent="0" lvl="0" marL="0" marR="190500" rtl="0" algn="l">
              <a:lnSpc>
                <a:spcPct val="115000"/>
              </a:lnSpc>
              <a:spcBef>
                <a:spcPts val="500"/>
              </a:spcBef>
              <a:spcAft>
                <a:spcPts val="0"/>
              </a:spcAft>
              <a:buNone/>
            </a:pPr>
            <a:r>
              <a:t/>
            </a:r>
            <a:endParaRPr sz="1050">
              <a:solidFill>
                <a:schemeClr val="dk1"/>
              </a:solidFill>
            </a:endParaRPr>
          </a:p>
          <a:p>
            <a:pPr indent="0" lvl="0" marL="0" marR="190500" rtl="0" algn="l">
              <a:lnSpc>
                <a:spcPct val="115000"/>
              </a:lnSpc>
              <a:spcBef>
                <a:spcPts val="50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600"/>
              </a:spcBef>
              <a:spcAft>
                <a:spcPts val="500"/>
              </a:spcAft>
              <a:buNone/>
            </a:pPr>
            <a:r>
              <a:t/>
            </a:r>
            <a:endParaRPr sz="1500">
              <a:solidFill>
                <a:schemeClr val="dk1"/>
              </a:solidFill>
              <a:latin typeface="Dosis"/>
              <a:ea typeface="Dosis"/>
              <a:cs typeface="Dosis"/>
              <a:sym typeface="Dosis"/>
            </a:endParaRPr>
          </a:p>
        </p:txBody>
      </p:sp>
      <p:sp>
        <p:nvSpPr>
          <p:cNvPr id="118" name="Google Shape;118;p29"/>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id" sz="2400">
                <a:solidFill>
                  <a:srgbClr val="0198A3"/>
                </a:solidFill>
                <a:latin typeface="Montserrat"/>
                <a:ea typeface="Montserrat"/>
                <a:cs typeface="Montserrat"/>
                <a:sym typeface="Montserrat"/>
              </a:rPr>
              <a:t>Modelling</a:t>
            </a:r>
            <a:endParaRPr b="1" i="0" sz="24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0"/>
          <p:cNvSpPr txBox="1"/>
          <p:nvPr/>
        </p:nvSpPr>
        <p:spPr>
          <a:xfrm>
            <a:off x="781294" y="1107165"/>
            <a:ext cx="7899900" cy="3422100"/>
          </a:xfrm>
          <a:prstGeom prst="rect">
            <a:avLst/>
          </a:prstGeom>
          <a:noFill/>
          <a:ln>
            <a:noFill/>
          </a:ln>
        </p:spPr>
        <p:txBody>
          <a:bodyPr anchorCtr="0" anchor="t" bIns="34275" lIns="68575" spcFirstLastPara="1" rIns="68575" wrap="square" tIns="34275">
            <a:spAutoFit/>
          </a:bodyPr>
          <a:lstStyle/>
          <a:p>
            <a:pPr indent="0" lvl="0" marL="0" marR="190500" rtl="0" algn="l">
              <a:lnSpc>
                <a:spcPct val="115000"/>
              </a:lnSpc>
              <a:spcBef>
                <a:spcPts val="0"/>
              </a:spcBef>
              <a:spcAft>
                <a:spcPts val="0"/>
              </a:spcAft>
              <a:buClr>
                <a:schemeClr val="dk1"/>
              </a:buClr>
              <a:buSzPts val="1100"/>
              <a:buFont typeface="Arial"/>
              <a:buNone/>
            </a:pPr>
            <a:r>
              <a:rPr b="1" lang="id" sz="1250">
                <a:solidFill>
                  <a:schemeClr val="dk1"/>
                </a:solidFill>
              </a:rPr>
              <a:t>Pemilihan metrics</a:t>
            </a:r>
            <a:endParaRPr b="1" sz="1250">
              <a:solidFill>
                <a:schemeClr val="dk1"/>
              </a:solidFill>
            </a:endParaRPr>
          </a:p>
          <a:p>
            <a:pPr indent="0" lvl="0" marL="0" rtl="0" algn="l">
              <a:lnSpc>
                <a:spcPct val="115000"/>
              </a:lnSpc>
              <a:spcBef>
                <a:spcPts val="0"/>
              </a:spcBef>
              <a:spcAft>
                <a:spcPts val="0"/>
              </a:spcAft>
              <a:buNone/>
            </a:pPr>
            <a:r>
              <a:rPr lang="id" sz="1050">
                <a:solidFill>
                  <a:schemeClr val="dk1"/>
                </a:solidFill>
                <a:highlight>
                  <a:srgbClr val="FFFFFF"/>
                </a:highlight>
              </a:rPr>
              <a:t>Evaluation metrics yang digunakan adalah precision dan ROC-AUC score. Alasan memilih precision karena kesalahan prediksi seorang visitor membeli padahal aktualnya tidak membeli (false positive) lebih beresiko mengurangi revenue dibandingkan kesalahan prediksi seorang visitor tidak membeli namun aktualnya membeli (false negative). Alasan memilih ROC-AUC score yaitu sebagai metric tambahan untuk mengevaluasi performa model pada dataset yang imbalance.</a:t>
            </a:r>
            <a:endParaRPr sz="1050">
              <a:solidFill>
                <a:schemeClr val="dk1"/>
              </a:solidFill>
            </a:endParaRPr>
          </a:p>
          <a:p>
            <a:pPr indent="0" lvl="0" marL="0" marR="190500" rtl="0" algn="l">
              <a:lnSpc>
                <a:spcPct val="115000"/>
              </a:lnSpc>
              <a:spcBef>
                <a:spcPts val="1100"/>
              </a:spcBef>
              <a:spcAft>
                <a:spcPts val="0"/>
              </a:spcAft>
              <a:buNone/>
            </a:pPr>
            <a:r>
              <a:rPr b="1" lang="id" sz="1250">
                <a:solidFill>
                  <a:schemeClr val="dk1"/>
                </a:solidFill>
              </a:rPr>
              <a:t>Model evaluation</a:t>
            </a:r>
            <a:endParaRPr b="1"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id" sz="1050">
                <a:solidFill>
                  <a:schemeClr val="dk1"/>
                </a:solidFill>
                <a:highlight>
                  <a:srgbClr val="FFFFFF"/>
                </a:highlight>
              </a:rPr>
              <a:t>Logistic Regression cenderung sudah best fit yang mana nilai ROC AUC score pada train dan test set hampir sama sebesar 0.910 dan 0.912.</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id" sz="1050">
                <a:solidFill>
                  <a:schemeClr val="dk1"/>
                </a:solidFill>
                <a:highlight>
                  <a:srgbClr val="FFFFFF"/>
                </a:highlight>
              </a:rPr>
              <a:t>Tree-based model seperti Random Forest, Extra Trees, dan Ada Boost, cenderung tidak overfitting. Namun Decision Tree dan XGBoost masih overfitting.</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id" sz="1050">
                <a:solidFill>
                  <a:schemeClr val="dk1"/>
                </a:solidFill>
                <a:highlight>
                  <a:srgbClr val="FFFFFF"/>
                </a:highlight>
              </a:rPr>
              <a:t>Tree-based model yang paling bagus adalah Random Forest dengan ROC AUC dan precision test sebesar 0.922 dan 0.618.</a:t>
            </a:r>
            <a:endParaRPr sz="1050">
              <a:solidFill>
                <a:schemeClr val="dk1"/>
              </a:solidFill>
              <a:highlight>
                <a:srgbClr val="FFFFFF"/>
              </a:highlight>
            </a:endParaRPr>
          </a:p>
          <a:p>
            <a:pPr indent="0" lvl="0" marL="0" marR="190500" rtl="0" algn="l">
              <a:lnSpc>
                <a:spcPct val="115000"/>
              </a:lnSpc>
              <a:spcBef>
                <a:spcPts val="500"/>
              </a:spcBef>
              <a:spcAft>
                <a:spcPts val="0"/>
              </a:spcAft>
              <a:buNone/>
            </a:pPr>
            <a:r>
              <a:t/>
            </a:r>
            <a:endParaRPr sz="1050">
              <a:solidFill>
                <a:schemeClr val="dk1"/>
              </a:solidFill>
            </a:endParaRPr>
          </a:p>
          <a:p>
            <a:pPr indent="0" lvl="0" marL="0" marR="190500" rtl="0" algn="l">
              <a:lnSpc>
                <a:spcPct val="115000"/>
              </a:lnSpc>
              <a:spcBef>
                <a:spcPts val="50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600"/>
              </a:spcBef>
              <a:spcAft>
                <a:spcPts val="500"/>
              </a:spcAft>
              <a:buNone/>
            </a:pPr>
            <a:r>
              <a:t/>
            </a:r>
            <a:endParaRPr b="1" sz="1250">
              <a:solidFill>
                <a:schemeClr val="dk1"/>
              </a:solidFill>
            </a:endParaRPr>
          </a:p>
        </p:txBody>
      </p:sp>
      <p:sp>
        <p:nvSpPr>
          <p:cNvPr id="124" name="Google Shape;124;p30"/>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id" sz="2400">
                <a:solidFill>
                  <a:srgbClr val="0198A3"/>
                </a:solidFill>
                <a:latin typeface="Montserrat"/>
                <a:ea typeface="Montserrat"/>
                <a:cs typeface="Montserrat"/>
                <a:sym typeface="Montserrat"/>
              </a:rPr>
              <a:t>Modelling</a:t>
            </a:r>
            <a:endParaRPr b="1" i="0" sz="24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1"/>
          <p:cNvSpPr txBox="1"/>
          <p:nvPr/>
        </p:nvSpPr>
        <p:spPr>
          <a:xfrm>
            <a:off x="781300" y="925975"/>
            <a:ext cx="7899900" cy="4485600"/>
          </a:xfrm>
          <a:prstGeom prst="rect">
            <a:avLst/>
          </a:prstGeom>
          <a:noFill/>
          <a:ln>
            <a:noFill/>
          </a:ln>
        </p:spPr>
        <p:txBody>
          <a:bodyPr anchorCtr="0" anchor="t" bIns="34275" lIns="68575" spcFirstLastPara="1" rIns="68575" wrap="square" tIns="34275">
            <a:spAutoFit/>
          </a:bodyPr>
          <a:lstStyle/>
          <a:p>
            <a:pPr indent="0" lvl="0" marL="0" marR="190500" rtl="0" algn="l">
              <a:lnSpc>
                <a:spcPct val="115000"/>
              </a:lnSpc>
              <a:spcBef>
                <a:spcPts val="0"/>
              </a:spcBef>
              <a:spcAft>
                <a:spcPts val="0"/>
              </a:spcAft>
              <a:buClr>
                <a:schemeClr val="dk1"/>
              </a:buClr>
              <a:buSzPts val="1100"/>
              <a:buFont typeface="Arial"/>
              <a:buNone/>
            </a:pPr>
            <a:r>
              <a:rPr b="1" lang="id" sz="1050">
                <a:solidFill>
                  <a:schemeClr val="dk1"/>
                </a:solidFill>
              </a:rPr>
              <a:t>Cross validation setup</a:t>
            </a:r>
            <a:endParaRPr b="1" sz="1050">
              <a:solidFill>
                <a:schemeClr val="dk1"/>
              </a:solidFill>
            </a:endParaRPr>
          </a:p>
          <a:p>
            <a:pPr indent="0" lvl="0" marL="0" marR="190500" rtl="0" algn="l">
              <a:lnSpc>
                <a:spcPct val="115000"/>
              </a:lnSpc>
              <a:spcBef>
                <a:spcPts val="0"/>
              </a:spcBef>
              <a:spcAft>
                <a:spcPts val="0"/>
              </a:spcAft>
              <a:buClr>
                <a:schemeClr val="dk1"/>
              </a:buClr>
              <a:buSzPts val="1100"/>
              <a:buFont typeface="Arial"/>
              <a:buNone/>
            </a:pPr>
            <a:r>
              <a:rPr lang="id" sz="1050">
                <a:solidFill>
                  <a:schemeClr val="dk1"/>
                </a:solidFill>
              </a:rPr>
              <a:t>Cross validation menggunakan 5 fold dan stratified sampling untuk membentuk masing-masing fold agar distribusi target setiap fold tetap sama.</a:t>
            </a:r>
            <a:endParaRPr sz="1050">
              <a:solidFill>
                <a:schemeClr val="dk1"/>
              </a:solidFill>
            </a:endParaRPr>
          </a:p>
          <a:p>
            <a:pPr indent="0" lvl="0" marL="0" marR="190500" rtl="0" algn="l">
              <a:lnSpc>
                <a:spcPct val="115000"/>
              </a:lnSpc>
              <a:spcBef>
                <a:spcPts val="500"/>
              </a:spcBef>
              <a:spcAft>
                <a:spcPts val="0"/>
              </a:spcAft>
              <a:buClr>
                <a:schemeClr val="dk1"/>
              </a:buClr>
              <a:buSzPts val="1100"/>
              <a:buFont typeface="Arial"/>
              <a:buNone/>
            </a:pPr>
            <a:r>
              <a:rPr b="1" lang="id" sz="1050">
                <a:solidFill>
                  <a:schemeClr val="dk1"/>
                </a:solidFill>
              </a:rPr>
              <a:t>Hyperparameter tuning setup</a:t>
            </a:r>
            <a:endParaRPr b="1" sz="1050">
              <a:solidFill>
                <a:schemeClr val="dk1"/>
              </a:solidFill>
            </a:endParaRPr>
          </a:p>
          <a:p>
            <a:pPr indent="0" lvl="0" marL="0" marR="190500" rtl="0" algn="l">
              <a:lnSpc>
                <a:spcPct val="115000"/>
              </a:lnSpc>
              <a:spcBef>
                <a:spcPts val="0"/>
              </a:spcBef>
              <a:spcAft>
                <a:spcPts val="0"/>
              </a:spcAft>
              <a:buClr>
                <a:schemeClr val="dk1"/>
              </a:buClr>
              <a:buSzPts val="1100"/>
              <a:buFont typeface="Arial"/>
              <a:buNone/>
            </a:pPr>
            <a:r>
              <a:rPr lang="id" sz="1050">
                <a:solidFill>
                  <a:schemeClr val="dk1"/>
                </a:solidFill>
              </a:rPr>
              <a:t>Hanya tree-based model saja yang di-tuning karena di awal menganggap Logistic Regression sebagai baseline model untuk mengukur seberapa bagus performa tree-based model jika dibandingkan dengan Logistic Regression.</a:t>
            </a:r>
            <a:endParaRPr b="1" sz="1050">
              <a:solidFill>
                <a:schemeClr val="dk1"/>
              </a:solidFill>
            </a:endParaRPr>
          </a:p>
          <a:p>
            <a:pPr indent="0" lvl="0" marL="0" marR="190500" rtl="0" algn="l">
              <a:lnSpc>
                <a:spcPct val="115000"/>
              </a:lnSpc>
              <a:spcBef>
                <a:spcPts val="500"/>
              </a:spcBef>
              <a:spcAft>
                <a:spcPts val="0"/>
              </a:spcAft>
              <a:buClr>
                <a:schemeClr val="dk1"/>
              </a:buClr>
              <a:buSzPts val="1100"/>
              <a:buFont typeface="Arial"/>
              <a:buNone/>
            </a:pPr>
            <a:r>
              <a:rPr lang="id" sz="1050">
                <a:solidFill>
                  <a:schemeClr val="dk1"/>
                </a:solidFill>
              </a:rPr>
              <a:t>Hyperparameter tuning untuk berbagai tree-based model berada di notebook terpisah dan menggunakan Optuna agar proses tuning lebih singkat dibandingkan RandomizedSearchCV atau GridSearchCV. Berikut ini link untuk notebook tersebut.</a:t>
            </a:r>
            <a:endParaRPr sz="1050">
              <a:solidFill>
                <a:schemeClr val="dk1"/>
              </a:solidFill>
            </a:endParaRPr>
          </a:p>
          <a:p>
            <a:pPr indent="-295275" lvl="0" marL="457200" marR="190500" rtl="0" algn="l">
              <a:lnSpc>
                <a:spcPct val="115000"/>
              </a:lnSpc>
              <a:spcBef>
                <a:spcPts val="1100"/>
              </a:spcBef>
              <a:spcAft>
                <a:spcPts val="0"/>
              </a:spcAft>
              <a:buClr>
                <a:schemeClr val="dk1"/>
              </a:buClr>
              <a:buSzPts val="1050"/>
              <a:buChar char="●"/>
            </a:pPr>
            <a:r>
              <a:rPr lang="id" sz="1050">
                <a:solidFill>
                  <a:schemeClr val="hlink"/>
                </a:solidFill>
                <a:uFill>
                  <a:noFill/>
                </a:uFill>
                <a:hlinkClick r:id="rId3"/>
              </a:rPr>
              <a:t>exp-hyperparameter-tuning.ipynb</a:t>
            </a:r>
            <a:endParaRPr sz="1050">
              <a:solidFill>
                <a:schemeClr val="hlink"/>
              </a:solidFill>
            </a:endParaRPr>
          </a:p>
          <a:p>
            <a:pPr indent="0" lvl="0" marL="0" marR="190500" rtl="0" algn="l">
              <a:lnSpc>
                <a:spcPct val="115000"/>
              </a:lnSpc>
              <a:spcBef>
                <a:spcPts val="1100"/>
              </a:spcBef>
              <a:spcAft>
                <a:spcPts val="0"/>
              </a:spcAft>
              <a:buClr>
                <a:schemeClr val="dk1"/>
              </a:buClr>
              <a:buSzPts val="1100"/>
              <a:buFont typeface="Arial"/>
              <a:buNone/>
            </a:pPr>
            <a:r>
              <a:rPr lang="id" sz="1050">
                <a:solidFill>
                  <a:schemeClr val="dk1"/>
                </a:solidFill>
              </a:rPr>
              <a:t>Parameter yang digunakan tree-based model cenderung sama. Parameter yang umum digunakan untuk di-tuning sebagai berikut.</a:t>
            </a:r>
            <a:endParaRPr sz="1050">
              <a:solidFill>
                <a:schemeClr val="dk1"/>
              </a:solidFill>
            </a:endParaRPr>
          </a:p>
          <a:p>
            <a:pPr indent="-295275" lvl="0" marL="457200" marR="190500" rtl="0" algn="l">
              <a:lnSpc>
                <a:spcPct val="115000"/>
              </a:lnSpc>
              <a:spcBef>
                <a:spcPts val="1100"/>
              </a:spcBef>
              <a:spcAft>
                <a:spcPts val="0"/>
              </a:spcAft>
              <a:buClr>
                <a:schemeClr val="dk1"/>
              </a:buClr>
              <a:buSzPts val="1050"/>
              <a:buChar char="●"/>
            </a:pPr>
            <a:r>
              <a:rPr lang="id" sz="1050">
                <a:solidFill>
                  <a:schemeClr val="dk1"/>
                </a:solidFill>
              </a:rPr>
              <a:t>n_estimators: jumlah subtree yang akan dibangun. Semakin banyak subtree, semakin meningkatkan waktu komputasi</a:t>
            </a:r>
            <a:endParaRPr sz="1050">
              <a:solidFill>
                <a:schemeClr val="dk1"/>
              </a:solidFill>
            </a:endParaRPr>
          </a:p>
          <a:p>
            <a:pPr indent="-295275" lvl="0" marL="457200" marR="190500" rtl="0" algn="l">
              <a:lnSpc>
                <a:spcPct val="115000"/>
              </a:lnSpc>
              <a:spcBef>
                <a:spcPts val="0"/>
              </a:spcBef>
              <a:spcAft>
                <a:spcPts val="0"/>
              </a:spcAft>
              <a:buClr>
                <a:schemeClr val="dk1"/>
              </a:buClr>
              <a:buSzPts val="1050"/>
              <a:buChar char="●"/>
            </a:pPr>
            <a:r>
              <a:rPr lang="id" sz="1050">
                <a:solidFill>
                  <a:schemeClr val="dk1"/>
                </a:solidFill>
              </a:rPr>
              <a:t>criterion: cara menghitung impurity pada feature (gini, entropy). melihat feature mana yang menjadi root/node</a:t>
            </a:r>
            <a:endParaRPr sz="1050">
              <a:solidFill>
                <a:schemeClr val="dk1"/>
              </a:solidFill>
            </a:endParaRPr>
          </a:p>
          <a:p>
            <a:pPr indent="-295275" lvl="0" marL="457200" marR="190500" rtl="0" algn="l">
              <a:lnSpc>
                <a:spcPct val="115000"/>
              </a:lnSpc>
              <a:spcBef>
                <a:spcPts val="0"/>
              </a:spcBef>
              <a:spcAft>
                <a:spcPts val="0"/>
              </a:spcAft>
              <a:buClr>
                <a:schemeClr val="dk1"/>
              </a:buClr>
              <a:buSzPts val="1050"/>
              <a:buChar char="●"/>
            </a:pPr>
            <a:r>
              <a:rPr lang="id" sz="1050">
                <a:solidFill>
                  <a:schemeClr val="dk1"/>
                </a:solidFill>
              </a:rPr>
              <a:t>max_depth: maksimal kedalaman tree untuk mencegah overfitting</a:t>
            </a:r>
            <a:endParaRPr sz="1050">
              <a:solidFill>
                <a:schemeClr val="dk1"/>
              </a:solidFill>
            </a:endParaRPr>
          </a:p>
          <a:p>
            <a:pPr indent="-295275" lvl="0" marL="457200" marR="190500" rtl="0" algn="l">
              <a:lnSpc>
                <a:spcPct val="115000"/>
              </a:lnSpc>
              <a:spcBef>
                <a:spcPts val="0"/>
              </a:spcBef>
              <a:spcAft>
                <a:spcPts val="0"/>
              </a:spcAft>
              <a:buClr>
                <a:schemeClr val="dk1"/>
              </a:buClr>
              <a:buSzPts val="1050"/>
              <a:buChar char="●"/>
            </a:pPr>
            <a:r>
              <a:rPr lang="id" sz="1050">
                <a:solidFill>
                  <a:schemeClr val="dk1"/>
                </a:solidFill>
              </a:rPr>
              <a:t>min_sample_split: berapa jumlah sample yg dibutuhkan pada node untuk membuat leaf baru (agar tidak terlalu sedikit sehingga mengakibatkan overfit).</a:t>
            </a:r>
            <a:endParaRPr sz="1050">
              <a:solidFill>
                <a:schemeClr val="dk1"/>
              </a:solidFill>
            </a:endParaRPr>
          </a:p>
          <a:p>
            <a:pPr indent="-295275" lvl="0" marL="457200" marR="190500" rtl="0" algn="l">
              <a:lnSpc>
                <a:spcPct val="115000"/>
              </a:lnSpc>
              <a:spcBef>
                <a:spcPts val="0"/>
              </a:spcBef>
              <a:spcAft>
                <a:spcPts val="0"/>
              </a:spcAft>
              <a:buClr>
                <a:schemeClr val="dk1"/>
              </a:buClr>
              <a:buSzPts val="1050"/>
              <a:buChar char="●"/>
            </a:pPr>
            <a:r>
              <a:rPr lang="id" sz="1050">
                <a:solidFill>
                  <a:schemeClr val="dk1"/>
                </a:solidFill>
              </a:rPr>
              <a:t>min_sample_leaf: berapa jumlah sample yg dibutuhkan pada leaf agar leaf terbentuk (agar tidak terlalu sedikit sehingga mengakibatkan overfit).</a:t>
            </a:r>
            <a:endParaRPr sz="1050">
              <a:solidFill>
                <a:schemeClr val="dk1"/>
              </a:solidFill>
            </a:endParaRPr>
          </a:p>
          <a:p>
            <a:pPr indent="0" lvl="0" marL="0" marR="190500" rtl="0" algn="l">
              <a:lnSpc>
                <a:spcPct val="115000"/>
              </a:lnSpc>
              <a:spcBef>
                <a:spcPts val="500"/>
              </a:spcBef>
              <a:spcAft>
                <a:spcPts val="0"/>
              </a:spcAft>
              <a:buNone/>
            </a:pPr>
            <a:r>
              <a:t/>
            </a:r>
            <a:endParaRPr b="1" sz="1050">
              <a:solidFill>
                <a:schemeClr val="dk1"/>
              </a:solidFill>
            </a:endParaRPr>
          </a:p>
          <a:p>
            <a:pPr indent="0" lvl="0" marL="0" rtl="0" algn="l">
              <a:lnSpc>
                <a:spcPct val="115000"/>
              </a:lnSpc>
              <a:spcBef>
                <a:spcPts val="600"/>
              </a:spcBef>
              <a:spcAft>
                <a:spcPts val="500"/>
              </a:spcAft>
              <a:buNone/>
            </a:pPr>
            <a:r>
              <a:t/>
            </a:r>
            <a:endParaRPr b="1" sz="1250">
              <a:solidFill>
                <a:schemeClr val="dk1"/>
              </a:solidFill>
            </a:endParaRPr>
          </a:p>
        </p:txBody>
      </p:sp>
      <p:sp>
        <p:nvSpPr>
          <p:cNvPr id="130" name="Google Shape;130;p31"/>
          <p:cNvSpPr txBox="1"/>
          <p:nvPr/>
        </p:nvSpPr>
        <p:spPr>
          <a:xfrm>
            <a:off x="781300" y="522475"/>
            <a:ext cx="7899900" cy="1200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chemeClr val="dk1"/>
              </a:buClr>
              <a:buSzPts val="1100"/>
              <a:buFont typeface="Arial"/>
              <a:buNone/>
            </a:pPr>
            <a:r>
              <a:rPr b="1" lang="id" sz="2400">
                <a:solidFill>
                  <a:srgbClr val="0198A3"/>
                </a:solidFill>
                <a:latin typeface="Montserrat"/>
                <a:ea typeface="Montserrat"/>
                <a:cs typeface="Montserrat"/>
                <a:sym typeface="Montserrat"/>
              </a:rPr>
              <a:t>Cross validation &amp; hyperparameter tuning</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Clr>
                <a:schemeClr val="dk1"/>
              </a:buClr>
              <a:buSzPts val="1100"/>
              <a:buFont typeface="Arial"/>
              <a:buNone/>
            </a:pPr>
            <a:r>
              <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None/>
            </a:pPr>
            <a:r>
              <a:t/>
            </a:r>
            <a:endParaRPr b="1" sz="24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2"/>
          <p:cNvSpPr txBox="1"/>
          <p:nvPr/>
        </p:nvSpPr>
        <p:spPr>
          <a:xfrm>
            <a:off x="781300" y="1383175"/>
            <a:ext cx="7899900" cy="2235900"/>
          </a:xfrm>
          <a:prstGeom prst="rect">
            <a:avLst/>
          </a:prstGeom>
          <a:noFill/>
          <a:ln>
            <a:noFill/>
          </a:ln>
        </p:spPr>
        <p:txBody>
          <a:bodyPr anchorCtr="0" anchor="t" bIns="34275" lIns="68575" spcFirstLastPara="1" rIns="68575" wrap="square" tIns="34275">
            <a:spAutoFit/>
          </a:bodyPr>
          <a:lstStyle/>
          <a:p>
            <a:pPr indent="0" lvl="0" marL="76200" marR="190500" rtl="0" algn="l">
              <a:lnSpc>
                <a:spcPct val="115000"/>
              </a:lnSpc>
              <a:spcBef>
                <a:spcPts val="0"/>
              </a:spcBef>
              <a:spcAft>
                <a:spcPts val="0"/>
              </a:spcAft>
              <a:buNone/>
            </a:pPr>
            <a:r>
              <a:rPr b="1" lang="id" sz="1050">
                <a:solidFill>
                  <a:schemeClr val="dk1"/>
                </a:solidFill>
              </a:rPr>
              <a:t>Hasil hyperparameter tuning</a:t>
            </a:r>
            <a:endParaRPr b="1" sz="1050">
              <a:solidFill>
                <a:schemeClr val="dk1"/>
              </a:solidFill>
            </a:endParaRPr>
          </a:p>
          <a:p>
            <a:pPr indent="-295275" lvl="0" marL="457200" rtl="0" algn="l">
              <a:lnSpc>
                <a:spcPct val="115000"/>
              </a:lnSpc>
              <a:spcBef>
                <a:spcPts val="1100"/>
              </a:spcBef>
              <a:spcAft>
                <a:spcPts val="0"/>
              </a:spcAft>
              <a:buClr>
                <a:schemeClr val="dk1"/>
              </a:buClr>
              <a:buSzPts val="1050"/>
              <a:buChar char="●"/>
            </a:pPr>
            <a:r>
              <a:rPr lang="id" sz="1050">
                <a:solidFill>
                  <a:schemeClr val="dk1"/>
                </a:solidFill>
                <a:highlight>
                  <a:srgbClr val="FFFFFF"/>
                </a:highlight>
              </a:rPr>
              <a:t>Setelah hyperparameter tuning, seluruh tree-based model hampir semuanya overfitted kecuali Decision Tree.</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id" sz="1050">
                <a:solidFill>
                  <a:schemeClr val="dk1"/>
                </a:solidFill>
                <a:highlight>
                  <a:srgbClr val="FFFFFF"/>
                </a:highlight>
              </a:rPr>
              <a:t>Jika dibandingkan dengan sebelum tuning, performa model sebelum tuning lebih baik.</a:t>
            </a:r>
            <a:endParaRPr sz="1050">
              <a:solidFill>
                <a:schemeClr val="dk1"/>
              </a:solidFill>
              <a:highlight>
                <a:srgbClr val="FFFFFF"/>
              </a:highlight>
            </a:endParaRPr>
          </a:p>
          <a:p>
            <a:pPr indent="0" lvl="0" marL="0" rtl="0" algn="l">
              <a:lnSpc>
                <a:spcPct val="115000"/>
              </a:lnSpc>
              <a:spcBef>
                <a:spcPts val="1100"/>
              </a:spcBef>
              <a:spcAft>
                <a:spcPts val="0"/>
              </a:spcAft>
              <a:buNone/>
            </a:pPr>
            <a:r>
              <a:rPr lang="id" sz="1050">
                <a:solidFill>
                  <a:schemeClr val="dk1"/>
                </a:solidFill>
                <a:highlight>
                  <a:srgbClr val="FFFFFF"/>
                </a:highlight>
              </a:rPr>
              <a:t>Oleh karena itu, akan menggunakan model sebelum tuning untuk mengevaluasi feature importance. Model  yang dipilih adalah Random Forest karena dibandingkan dengan tree-based model lainnya memiliki nilai ROC-AUC test paling tinggi dan tidak overfitted.</a:t>
            </a:r>
            <a:endParaRPr sz="1050">
              <a:solidFill>
                <a:schemeClr val="dk1"/>
              </a:solidFill>
            </a:endParaRPr>
          </a:p>
          <a:p>
            <a:pPr indent="0" lvl="0" marL="0" marR="190500" rtl="0" algn="l">
              <a:lnSpc>
                <a:spcPct val="115000"/>
              </a:lnSpc>
              <a:spcBef>
                <a:spcPts val="500"/>
              </a:spcBef>
              <a:spcAft>
                <a:spcPts val="0"/>
              </a:spcAft>
              <a:buNone/>
            </a:pPr>
            <a:r>
              <a:t/>
            </a:r>
            <a:endParaRPr sz="1050">
              <a:solidFill>
                <a:schemeClr val="dk1"/>
              </a:solidFill>
            </a:endParaRPr>
          </a:p>
          <a:p>
            <a:pPr indent="0" lvl="0" marL="0" marR="190500" rtl="0" algn="l">
              <a:lnSpc>
                <a:spcPct val="115000"/>
              </a:lnSpc>
              <a:spcBef>
                <a:spcPts val="500"/>
              </a:spcBef>
              <a:spcAft>
                <a:spcPts val="0"/>
              </a:spcAft>
              <a:buNone/>
            </a:pPr>
            <a:r>
              <a:t/>
            </a:r>
            <a:endParaRPr b="1" sz="1050">
              <a:solidFill>
                <a:schemeClr val="dk1"/>
              </a:solidFill>
            </a:endParaRPr>
          </a:p>
          <a:p>
            <a:pPr indent="0" lvl="0" marL="0" rtl="0" algn="l">
              <a:lnSpc>
                <a:spcPct val="115000"/>
              </a:lnSpc>
              <a:spcBef>
                <a:spcPts val="600"/>
              </a:spcBef>
              <a:spcAft>
                <a:spcPts val="500"/>
              </a:spcAft>
              <a:buNone/>
            </a:pPr>
            <a:r>
              <a:t/>
            </a:r>
            <a:endParaRPr b="1" sz="1250">
              <a:solidFill>
                <a:schemeClr val="dk1"/>
              </a:solidFill>
            </a:endParaRPr>
          </a:p>
        </p:txBody>
      </p:sp>
      <p:sp>
        <p:nvSpPr>
          <p:cNvPr id="136" name="Google Shape;136;p32"/>
          <p:cNvSpPr txBox="1"/>
          <p:nvPr/>
        </p:nvSpPr>
        <p:spPr>
          <a:xfrm>
            <a:off x="781300" y="522475"/>
            <a:ext cx="7899900" cy="1200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id" sz="2400">
                <a:solidFill>
                  <a:srgbClr val="0198A3"/>
                </a:solidFill>
                <a:latin typeface="Montserrat"/>
                <a:ea typeface="Montserrat"/>
                <a:cs typeface="Montserrat"/>
                <a:sym typeface="Montserrat"/>
              </a:rPr>
              <a:t>Cross validation &amp; Hyperparameter tuning</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None/>
            </a:pPr>
            <a:r>
              <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None/>
            </a:pPr>
            <a:r>
              <a:t/>
            </a:r>
            <a:endParaRPr b="1" sz="24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3"/>
          <p:cNvSpPr txBox="1"/>
          <p:nvPr/>
        </p:nvSpPr>
        <p:spPr>
          <a:xfrm>
            <a:off x="5837325" y="765600"/>
            <a:ext cx="3107100" cy="25896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Clr>
                <a:schemeClr val="dk1"/>
              </a:buClr>
              <a:buSzPts val="1100"/>
              <a:buFont typeface="Arial"/>
              <a:buNone/>
            </a:pPr>
            <a:r>
              <a:rPr b="1" lang="id" sz="1050">
                <a:solidFill>
                  <a:schemeClr val="dk1"/>
                </a:solidFill>
                <a:highlight>
                  <a:srgbClr val="FFFFFF"/>
                </a:highlight>
              </a:rPr>
              <a:t>Pengamatan</a:t>
            </a:r>
            <a:endParaRPr b="1" sz="1050">
              <a:solidFill>
                <a:schemeClr val="dk1"/>
              </a:solidFill>
              <a:highlight>
                <a:srgbClr val="FFFFFF"/>
              </a:highlight>
            </a:endParaRPr>
          </a:p>
          <a:p>
            <a:pPr indent="0" lvl="0" marL="0" rtl="0" algn="l">
              <a:lnSpc>
                <a:spcPct val="115000"/>
              </a:lnSpc>
              <a:spcBef>
                <a:spcPts val="1100"/>
              </a:spcBef>
              <a:spcAft>
                <a:spcPts val="0"/>
              </a:spcAft>
              <a:buNone/>
            </a:pPr>
            <a:r>
              <a:rPr lang="id" sz="1050">
                <a:solidFill>
                  <a:schemeClr val="dk1"/>
                </a:solidFill>
                <a:highlight>
                  <a:srgbClr val="FFFFFF"/>
                </a:highlight>
              </a:rPr>
              <a:t>5 feature dengan importance score tertinggi yaitu</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Char char="●"/>
            </a:pPr>
            <a:r>
              <a:rPr lang="id" sz="1050">
                <a:solidFill>
                  <a:schemeClr val="dk1"/>
                </a:solidFill>
                <a:highlight>
                  <a:srgbClr val="FFFFFF"/>
                </a:highlight>
              </a:rPr>
              <a:t>page_values,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id" sz="1050">
                <a:solidFill>
                  <a:schemeClr val="dk1"/>
                </a:solidFill>
                <a:highlight>
                  <a:srgbClr val="FFFFFF"/>
                </a:highlight>
              </a:rPr>
              <a:t>exit_rates,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id" sz="1050">
                <a:solidFill>
                  <a:schemeClr val="dk1"/>
                </a:solidFill>
                <a:highlight>
                  <a:srgbClr val="FFFFFF"/>
                </a:highlight>
              </a:rPr>
              <a:t>month_Q2</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id" sz="1050">
                <a:solidFill>
                  <a:schemeClr val="dk1"/>
                </a:solidFill>
                <a:highlight>
                  <a:srgbClr val="FFFFFF"/>
                </a:highlight>
              </a:rPr>
              <a:t>product_related_duration</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id" sz="1050">
                <a:solidFill>
                  <a:schemeClr val="dk1"/>
                </a:solidFill>
                <a:highlight>
                  <a:srgbClr val="FFFFFF"/>
                </a:highlight>
              </a:rPr>
              <a:t>administrative_duration</a:t>
            </a:r>
            <a:endParaRPr sz="1050">
              <a:solidFill>
                <a:schemeClr val="dk1"/>
              </a:solidFill>
              <a:highlight>
                <a:srgbClr val="FFFFFF"/>
              </a:highlight>
            </a:endParaRPr>
          </a:p>
          <a:p>
            <a:pPr indent="0" lvl="0" marL="0" rtl="0" algn="l">
              <a:lnSpc>
                <a:spcPct val="115000"/>
              </a:lnSpc>
              <a:spcBef>
                <a:spcPts val="1100"/>
              </a:spcBef>
              <a:spcAft>
                <a:spcPts val="0"/>
              </a:spcAft>
              <a:buNone/>
            </a:pPr>
            <a:r>
              <a:rPr lang="id" sz="1050">
                <a:solidFill>
                  <a:schemeClr val="dk1"/>
                </a:solidFill>
                <a:highlight>
                  <a:srgbClr val="FFFFFF"/>
                </a:highlight>
              </a:rPr>
              <a:t>page_values sangat berpengaruh ke model dan nilainya sangat tinggi (&gt; 0.5) jika dibandingkan dengan feature-feature lain.</a:t>
            </a:r>
            <a:endParaRPr sz="1050">
              <a:solidFill>
                <a:schemeClr val="dk1"/>
              </a:solidFill>
              <a:highlight>
                <a:srgbClr val="FFFFFF"/>
              </a:highlight>
            </a:endParaRPr>
          </a:p>
          <a:p>
            <a:pPr indent="0" lvl="0" marL="0" rtl="0" algn="l">
              <a:lnSpc>
                <a:spcPct val="115000"/>
              </a:lnSpc>
              <a:spcBef>
                <a:spcPts val="600"/>
              </a:spcBef>
              <a:spcAft>
                <a:spcPts val="500"/>
              </a:spcAft>
              <a:buNone/>
            </a:pPr>
            <a:r>
              <a:t/>
            </a:r>
            <a:endParaRPr b="1" sz="1050">
              <a:solidFill>
                <a:schemeClr val="dk1"/>
              </a:solidFill>
            </a:endParaRPr>
          </a:p>
        </p:txBody>
      </p:sp>
      <p:sp>
        <p:nvSpPr>
          <p:cNvPr id="142" name="Google Shape;142;p33"/>
          <p:cNvSpPr txBox="1"/>
          <p:nvPr/>
        </p:nvSpPr>
        <p:spPr>
          <a:xfrm>
            <a:off x="781300" y="0"/>
            <a:ext cx="7899900" cy="1200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id" sz="2400">
                <a:solidFill>
                  <a:srgbClr val="0198A3"/>
                </a:solidFill>
                <a:latin typeface="Montserrat"/>
                <a:ea typeface="Montserrat"/>
                <a:cs typeface="Montserrat"/>
                <a:sym typeface="Montserrat"/>
              </a:rPr>
              <a:t>Feature Importance</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None/>
            </a:pPr>
            <a:r>
              <a:t/>
            </a:r>
            <a:endParaRPr b="1" sz="2400">
              <a:solidFill>
                <a:srgbClr val="0198A3"/>
              </a:solidFill>
              <a:latin typeface="Montserrat"/>
              <a:ea typeface="Montserrat"/>
              <a:cs typeface="Montserrat"/>
              <a:sym typeface="Montserrat"/>
            </a:endParaRPr>
          </a:p>
          <a:p>
            <a:pPr indent="0" lvl="0" marL="0" marR="0" rtl="0" algn="l">
              <a:lnSpc>
                <a:spcPct val="103125"/>
              </a:lnSpc>
              <a:spcBef>
                <a:spcPts val="0"/>
              </a:spcBef>
              <a:spcAft>
                <a:spcPts val="0"/>
              </a:spcAft>
              <a:buNone/>
            </a:pPr>
            <a:r>
              <a:t/>
            </a:r>
            <a:endParaRPr b="1" sz="2400">
              <a:solidFill>
                <a:srgbClr val="0198A3"/>
              </a:solidFill>
              <a:latin typeface="Montserrat"/>
              <a:ea typeface="Montserrat"/>
              <a:cs typeface="Montserrat"/>
              <a:sym typeface="Montserrat"/>
            </a:endParaRPr>
          </a:p>
        </p:txBody>
      </p:sp>
      <p:pic>
        <p:nvPicPr>
          <p:cNvPr id="143" name="Google Shape;143;p33"/>
          <p:cNvPicPr preferRelativeResize="0"/>
          <p:nvPr/>
        </p:nvPicPr>
        <p:blipFill>
          <a:blip r:embed="rId3">
            <a:alphaModFix/>
          </a:blip>
          <a:stretch>
            <a:fillRect/>
          </a:stretch>
        </p:blipFill>
        <p:spPr>
          <a:xfrm>
            <a:off x="599950" y="962550"/>
            <a:ext cx="4855676" cy="30295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A picture containing drawing&#10;&#10;Description automatically generated" id="148" name="Google Shape;148;p34"/>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149" name="Google Shape;149;p34"/>
          <p:cNvSpPr txBox="1"/>
          <p:nvPr/>
        </p:nvSpPr>
        <p:spPr>
          <a:xfrm>
            <a:off x="781300" y="76300"/>
            <a:ext cx="7486500" cy="819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Rekomendasi Aksi dari hasil interpretasi model</a:t>
            </a:r>
            <a:endParaRPr b="1" i="0" sz="2400" u="none" cap="none" strike="noStrike">
              <a:solidFill>
                <a:srgbClr val="0198A3"/>
              </a:solidFill>
              <a:latin typeface="Montserrat"/>
              <a:ea typeface="Montserrat"/>
              <a:cs typeface="Montserrat"/>
              <a:sym typeface="Montserrat"/>
            </a:endParaRPr>
          </a:p>
        </p:txBody>
      </p:sp>
      <p:sp>
        <p:nvSpPr>
          <p:cNvPr id="150" name="Google Shape;150;p34"/>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None/>
            </a:pPr>
            <a:r>
              <a:t/>
            </a:r>
            <a:endParaRPr b="1" sz="1800">
              <a:solidFill>
                <a:srgbClr val="0198A3"/>
              </a:solidFill>
              <a:latin typeface="Montserrat"/>
              <a:ea typeface="Montserrat"/>
              <a:cs typeface="Montserrat"/>
              <a:sym typeface="Montserrat"/>
            </a:endParaRPr>
          </a:p>
        </p:txBody>
      </p:sp>
      <p:sp>
        <p:nvSpPr>
          <p:cNvPr id="151" name="Google Shape;151;p34"/>
          <p:cNvSpPr txBox="1"/>
          <p:nvPr/>
        </p:nvSpPr>
        <p:spPr>
          <a:xfrm>
            <a:off x="4787344" y="946931"/>
            <a:ext cx="3893700" cy="3982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sz="1400">
              <a:latin typeface="Dosis"/>
              <a:ea typeface="Dosis"/>
              <a:cs typeface="Dosis"/>
              <a:sym typeface="Dosis"/>
            </a:endParaRPr>
          </a:p>
        </p:txBody>
      </p:sp>
      <p:sp>
        <p:nvSpPr>
          <p:cNvPr id="152" name="Google Shape;152;p34"/>
          <p:cNvSpPr txBox="1"/>
          <p:nvPr/>
        </p:nvSpPr>
        <p:spPr>
          <a:xfrm>
            <a:off x="889500" y="895900"/>
            <a:ext cx="7949100" cy="4267200"/>
          </a:xfrm>
          <a:prstGeom prst="rect">
            <a:avLst/>
          </a:prstGeom>
          <a:noFill/>
          <a:ln>
            <a:noFill/>
          </a:ln>
        </p:spPr>
        <p:txBody>
          <a:bodyPr anchorCtr="0" anchor="t" bIns="91425" lIns="91425" spcFirstLastPara="1" rIns="91425" wrap="square" tIns="91425">
            <a:spAutoFit/>
          </a:bodyPr>
          <a:lstStyle/>
          <a:p>
            <a:pPr indent="-295275" lvl="0" marL="457200" marR="190500" rtl="0" algn="just">
              <a:lnSpc>
                <a:spcPct val="115000"/>
              </a:lnSpc>
              <a:spcBef>
                <a:spcPts val="0"/>
              </a:spcBef>
              <a:spcAft>
                <a:spcPts val="0"/>
              </a:spcAft>
              <a:buClr>
                <a:schemeClr val="dk1"/>
              </a:buClr>
              <a:buSzPts val="1050"/>
              <a:buChar char="●"/>
            </a:pPr>
            <a:r>
              <a:rPr b="1" lang="id" sz="1050">
                <a:solidFill>
                  <a:schemeClr val="dk1"/>
                </a:solidFill>
              </a:rPr>
              <a:t>Rekomendasi Aksi</a:t>
            </a:r>
            <a:endParaRPr b="1" sz="1050">
              <a:solidFill>
                <a:schemeClr val="dk1"/>
              </a:solidFill>
            </a:endParaRPr>
          </a:p>
          <a:p>
            <a:pPr indent="-298450" lvl="1" marL="914400" marR="190500" rtl="0" algn="just">
              <a:lnSpc>
                <a:spcPct val="115000"/>
              </a:lnSpc>
              <a:spcBef>
                <a:spcPts val="0"/>
              </a:spcBef>
              <a:spcAft>
                <a:spcPts val="0"/>
              </a:spcAft>
              <a:buClr>
                <a:schemeClr val="dk1"/>
              </a:buClr>
              <a:buSzPts val="1100"/>
              <a:buAutoNum type="alphaLcPeriod"/>
            </a:pPr>
            <a:r>
              <a:rPr b="1" lang="id" sz="1050">
                <a:solidFill>
                  <a:schemeClr val="dk1"/>
                </a:solidFill>
              </a:rPr>
              <a:t>page_values</a:t>
            </a:r>
            <a:endParaRPr b="1" sz="1050">
              <a:solidFill>
                <a:schemeClr val="dk1"/>
              </a:solidFill>
            </a:endParaRPr>
          </a:p>
          <a:p>
            <a:pPr indent="0" lvl="0" marL="914400" marR="190500" rtl="0" algn="just">
              <a:lnSpc>
                <a:spcPct val="115000"/>
              </a:lnSpc>
              <a:spcBef>
                <a:spcPts val="0"/>
              </a:spcBef>
              <a:spcAft>
                <a:spcPts val="0"/>
              </a:spcAft>
              <a:buNone/>
            </a:pPr>
            <a:r>
              <a:rPr lang="id" sz="1050">
                <a:solidFill>
                  <a:schemeClr val="dk1"/>
                </a:solidFill>
              </a:rPr>
              <a:t>Page values merupakan nilai rata-rata untuk halaman yang dikunjungi pengguna sebelum menyelesaikan konversi atau transaksi eCommerce (</a:t>
            </a:r>
            <a:r>
              <a:rPr b="1" lang="id" sz="1050" u="sng">
                <a:solidFill>
                  <a:schemeClr val="hlink"/>
                </a:solidFill>
                <a:hlinkClick r:id="rId4"/>
              </a:rPr>
              <a:t>ref</a:t>
            </a:r>
            <a:r>
              <a:rPr lang="id" sz="1050">
                <a:solidFill>
                  <a:schemeClr val="dk1"/>
                </a:solidFill>
              </a:rPr>
              <a:t>). Berdasarkan feature importance, dapat dilihat bahwa page values memiliki </a:t>
            </a:r>
            <a:r>
              <a:rPr lang="id" sz="1050">
                <a:solidFill>
                  <a:schemeClr val="dk1"/>
                </a:solidFill>
                <a:highlight>
                  <a:schemeClr val="lt1"/>
                </a:highlight>
              </a:rPr>
              <a:t>pengaruh yang signifikan terhadap konversi. Sesi dengan page values yang tinggi cenderung menghasilkan revenue, sehingga untuk menghasilkan peningkatan pada purchase/conversion rate, kita juga perlu meningkatkan page values. Salah satu caranya adalah dengan meningkatkan jumlah trafik yang berkualitas. </a:t>
            </a:r>
            <a:r>
              <a:rPr b="1" i="1" lang="id" sz="1050">
                <a:solidFill>
                  <a:srgbClr val="3C78D8"/>
                </a:solidFill>
                <a:highlight>
                  <a:schemeClr val="lt1"/>
                </a:highlight>
              </a:rPr>
              <a:t>Lakukan pengecekan: halaman mana yang memiliki traffic yang tinggi, tetapi page values nya rendah, lalu optimalkan konten dan interface dari halaman tersebut, sehingga memperbesar kemungkinan customer akan melakukan pembelian.</a:t>
            </a:r>
            <a:endParaRPr b="1" i="1" sz="1050">
              <a:solidFill>
                <a:srgbClr val="3C78D8"/>
              </a:solidFill>
              <a:highlight>
                <a:schemeClr val="lt1"/>
              </a:highlight>
            </a:endParaRPr>
          </a:p>
          <a:p>
            <a:pPr indent="0" lvl="0" marL="914400" marR="190500" rtl="0" algn="just">
              <a:lnSpc>
                <a:spcPct val="115000"/>
              </a:lnSpc>
              <a:spcBef>
                <a:spcPts val="0"/>
              </a:spcBef>
              <a:spcAft>
                <a:spcPts val="0"/>
              </a:spcAft>
              <a:buNone/>
            </a:pPr>
            <a:r>
              <a:t/>
            </a:r>
            <a:endParaRPr b="1" sz="1050">
              <a:solidFill>
                <a:srgbClr val="3C78D8"/>
              </a:solidFill>
              <a:highlight>
                <a:schemeClr val="lt1"/>
              </a:highlight>
            </a:endParaRPr>
          </a:p>
          <a:p>
            <a:pPr indent="-298450" lvl="1" marL="914400" marR="190500" rtl="0" algn="just">
              <a:lnSpc>
                <a:spcPct val="115000"/>
              </a:lnSpc>
              <a:spcBef>
                <a:spcPts val="0"/>
              </a:spcBef>
              <a:spcAft>
                <a:spcPts val="0"/>
              </a:spcAft>
              <a:buClr>
                <a:schemeClr val="dk1"/>
              </a:buClr>
              <a:buSzPts val="1100"/>
              <a:buAutoNum type="alphaLcPeriod"/>
            </a:pPr>
            <a:r>
              <a:rPr b="1" lang="id" sz="1050">
                <a:solidFill>
                  <a:schemeClr val="dk1"/>
                </a:solidFill>
              </a:rPr>
              <a:t>month_Q2</a:t>
            </a:r>
            <a:endParaRPr b="1" sz="1050">
              <a:solidFill>
                <a:schemeClr val="dk1"/>
              </a:solidFill>
            </a:endParaRPr>
          </a:p>
          <a:p>
            <a:pPr indent="0" lvl="0" marL="914400" marR="190500" rtl="0" algn="just">
              <a:lnSpc>
                <a:spcPct val="115000"/>
              </a:lnSpc>
              <a:spcBef>
                <a:spcPts val="0"/>
              </a:spcBef>
              <a:spcAft>
                <a:spcPts val="0"/>
              </a:spcAft>
              <a:buNone/>
            </a:pPr>
            <a:r>
              <a:rPr lang="id" sz="1050">
                <a:solidFill>
                  <a:schemeClr val="dk1"/>
                </a:solidFill>
              </a:rPr>
              <a:t>Dalam strategi marketing, pemilihan waktu yang tepat untuk memberikan promo atau voucher diskon juga penting. Cek event-event tertentu dari suatu bulan yang memungkinkan peningkatan jumlah user yang belanja. Dari dataset dengan asumsi ecommerce ini aktivitasnya berkegiatan di US, bulan pada Q2 yang memiliki conversion terbanyak adalah May (Mother’s day) - </a:t>
            </a:r>
            <a:r>
              <a:rPr b="1" lang="id" sz="1050" u="sng">
                <a:solidFill>
                  <a:schemeClr val="hlink"/>
                </a:solidFill>
                <a:hlinkClick r:id="rId5"/>
              </a:rPr>
              <a:t>source</a:t>
            </a:r>
            <a:r>
              <a:rPr lang="id" sz="1050">
                <a:solidFill>
                  <a:schemeClr val="dk1"/>
                </a:solidFill>
              </a:rPr>
              <a:t>. Dengan memprediksi mana customer yang akan membeli dan mana yang tidak, kita bisa melakukan aksi berupa </a:t>
            </a:r>
            <a:r>
              <a:rPr b="1" i="1" lang="id" sz="1050">
                <a:solidFill>
                  <a:schemeClr val="accent1"/>
                </a:solidFill>
              </a:rPr>
              <a:t>pemberian voucher diskon khusus event tertentu kepada customer yang diprediksi tidak membeli, sehingga jadinya membeli</a:t>
            </a:r>
            <a:r>
              <a:rPr lang="id" sz="1050">
                <a:solidFill>
                  <a:schemeClr val="dk1"/>
                </a:solidFill>
              </a:rPr>
              <a:t>. Untuk lebih meminimalisir cost bisa juga </a:t>
            </a:r>
            <a:r>
              <a:rPr b="1" i="1" lang="id" sz="1050">
                <a:solidFill>
                  <a:schemeClr val="accent1"/>
                </a:solidFill>
              </a:rPr>
              <a:t>memberi voucher untuk pembelian produk yang kemungkinan banyak dibutuhkan pada event tersebut</a:t>
            </a:r>
            <a:r>
              <a:rPr lang="id" sz="1050">
                <a:solidFill>
                  <a:schemeClr val="dk1"/>
                </a:solidFill>
              </a:rPr>
              <a:t> atau pada bulan tersebut (misal: produk coklat saat valentine, kotak kado di libur natal, etc)</a:t>
            </a:r>
            <a:endParaRPr sz="1050">
              <a:solidFill>
                <a:schemeClr val="dk1"/>
              </a:solidFill>
            </a:endParaRPr>
          </a:p>
          <a:p>
            <a:pPr indent="0" lvl="0" marL="0" marR="190500" rtl="0" algn="just">
              <a:lnSpc>
                <a:spcPct val="115000"/>
              </a:lnSpc>
              <a:spcBef>
                <a:spcPts val="0"/>
              </a:spcBef>
              <a:spcAft>
                <a:spcPts val="0"/>
              </a:spcAft>
              <a:buNone/>
            </a:pPr>
            <a:r>
              <a:t/>
            </a:r>
            <a:endParaRPr b="1" sz="105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A picture containing drawing&#10;&#10;Description automatically generated" id="157" name="Google Shape;157;p35"/>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158" name="Google Shape;158;p35"/>
          <p:cNvSpPr txBox="1"/>
          <p:nvPr/>
        </p:nvSpPr>
        <p:spPr>
          <a:xfrm>
            <a:off x="781300" y="76300"/>
            <a:ext cx="7486500" cy="819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Rekomendasi Aksi dari hasil interpretasi model</a:t>
            </a:r>
            <a:endParaRPr b="1" i="0" sz="2400" u="none" cap="none" strike="noStrike">
              <a:solidFill>
                <a:srgbClr val="0198A3"/>
              </a:solidFill>
              <a:latin typeface="Montserrat"/>
              <a:ea typeface="Montserrat"/>
              <a:cs typeface="Montserrat"/>
              <a:sym typeface="Montserrat"/>
            </a:endParaRPr>
          </a:p>
        </p:txBody>
      </p:sp>
      <p:sp>
        <p:nvSpPr>
          <p:cNvPr id="159" name="Google Shape;159;p35"/>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None/>
            </a:pPr>
            <a:r>
              <a:t/>
            </a:r>
            <a:endParaRPr b="1" sz="1800">
              <a:solidFill>
                <a:srgbClr val="0198A3"/>
              </a:solidFill>
              <a:latin typeface="Montserrat"/>
              <a:ea typeface="Montserrat"/>
              <a:cs typeface="Montserrat"/>
              <a:sym typeface="Montserrat"/>
            </a:endParaRPr>
          </a:p>
        </p:txBody>
      </p:sp>
      <p:sp>
        <p:nvSpPr>
          <p:cNvPr id="160" name="Google Shape;160;p35"/>
          <p:cNvSpPr txBox="1"/>
          <p:nvPr/>
        </p:nvSpPr>
        <p:spPr>
          <a:xfrm>
            <a:off x="4787344" y="946931"/>
            <a:ext cx="3893700" cy="3982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sz="1400">
              <a:latin typeface="Dosis"/>
              <a:ea typeface="Dosis"/>
              <a:cs typeface="Dosis"/>
              <a:sym typeface="Dosis"/>
            </a:endParaRPr>
          </a:p>
        </p:txBody>
      </p:sp>
      <p:sp>
        <p:nvSpPr>
          <p:cNvPr id="161" name="Google Shape;161;p35"/>
          <p:cNvSpPr txBox="1"/>
          <p:nvPr/>
        </p:nvSpPr>
        <p:spPr>
          <a:xfrm>
            <a:off x="879075" y="1066100"/>
            <a:ext cx="7949100" cy="3506100"/>
          </a:xfrm>
          <a:prstGeom prst="rect">
            <a:avLst/>
          </a:prstGeom>
          <a:noFill/>
          <a:ln>
            <a:noFill/>
          </a:ln>
        </p:spPr>
        <p:txBody>
          <a:bodyPr anchorCtr="0" anchor="t" bIns="91425" lIns="91425" spcFirstLastPara="1" rIns="91425" wrap="square" tIns="91425">
            <a:spAutoFit/>
          </a:bodyPr>
          <a:lstStyle/>
          <a:p>
            <a:pPr indent="0" lvl="0" marL="0" marR="190500" rtl="0" algn="just">
              <a:lnSpc>
                <a:spcPct val="115000"/>
              </a:lnSpc>
              <a:spcBef>
                <a:spcPts val="0"/>
              </a:spcBef>
              <a:spcAft>
                <a:spcPts val="0"/>
              </a:spcAft>
              <a:buNone/>
            </a:pPr>
            <a:r>
              <a:t/>
            </a:r>
            <a:endParaRPr b="1" sz="1050">
              <a:solidFill>
                <a:schemeClr val="dk1"/>
              </a:solidFill>
            </a:endParaRPr>
          </a:p>
          <a:p>
            <a:pPr indent="0" lvl="0" marL="457200" marR="190500" rtl="0" algn="just">
              <a:lnSpc>
                <a:spcPct val="115000"/>
              </a:lnSpc>
              <a:spcBef>
                <a:spcPts val="0"/>
              </a:spcBef>
              <a:spcAft>
                <a:spcPts val="0"/>
              </a:spcAft>
              <a:buNone/>
            </a:pPr>
            <a:r>
              <a:rPr b="1" lang="id" sz="1050">
                <a:solidFill>
                  <a:schemeClr val="dk1"/>
                </a:solidFill>
              </a:rPr>
              <a:t>c. exit_rates</a:t>
            </a:r>
            <a:endParaRPr b="1" sz="1050">
              <a:solidFill>
                <a:schemeClr val="dk1"/>
              </a:solidFill>
            </a:endParaRPr>
          </a:p>
          <a:p>
            <a:pPr indent="0" lvl="0" marL="457200" marR="190500" rtl="0" algn="just">
              <a:lnSpc>
                <a:spcPct val="115000"/>
              </a:lnSpc>
              <a:spcBef>
                <a:spcPts val="0"/>
              </a:spcBef>
              <a:spcAft>
                <a:spcPts val="0"/>
              </a:spcAft>
              <a:buNone/>
            </a:pPr>
            <a:r>
              <a:rPr lang="id" sz="1050">
                <a:solidFill>
                  <a:schemeClr val="dk1"/>
                </a:solidFill>
              </a:rPr>
              <a:t>Sesi yang menghasilkan pendapatan cenderung memiliki exit rate yang lebih rendah dibandingkan yang tidak menghasilkan revenue. Sehingga untuk meningkatkan conversion rate/purchase rate, diperlukan aksi yang dapat membantu mengoptimalisasi exit rate.</a:t>
            </a:r>
            <a:r>
              <a:rPr b="1" i="1" lang="id" sz="1050">
                <a:solidFill>
                  <a:schemeClr val="accent1"/>
                </a:solidFill>
              </a:rPr>
              <a:t> Lakukan pengecekan halaman mana dari ecommerce yang memiliki exit rates paling tinggi. Lalu lakukan optimalisasi.</a:t>
            </a:r>
            <a:r>
              <a:rPr lang="id" sz="1050">
                <a:solidFill>
                  <a:schemeClr val="dk1"/>
                </a:solidFill>
              </a:rPr>
              <a:t> Jika ternyata halaman yang memiliki exit rates tinggi adalah halaman produk, atau halaman check out, lakukan lagi pengecekan kenapa user tidak melanjutkan proses conversi. Apakah karena harga, atau waktu tertentu yang tidak tepat untuk membeli suatu barang.</a:t>
            </a:r>
            <a:endParaRPr b="1" sz="1050">
              <a:solidFill>
                <a:schemeClr val="dk1"/>
              </a:solidFill>
            </a:endParaRPr>
          </a:p>
          <a:p>
            <a:pPr indent="0" lvl="0" marL="914400" marR="190500" rtl="0" algn="just">
              <a:lnSpc>
                <a:spcPct val="115000"/>
              </a:lnSpc>
              <a:spcBef>
                <a:spcPts val="0"/>
              </a:spcBef>
              <a:spcAft>
                <a:spcPts val="0"/>
              </a:spcAft>
              <a:buNone/>
            </a:pPr>
            <a:r>
              <a:t/>
            </a:r>
            <a:endParaRPr b="1" sz="1050">
              <a:solidFill>
                <a:schemeClr val="dk1"/>
              </a:solidFill>
            </a:endParaRPr>
          </a:p>
          <a:p>
            <a:pPr indent="457200" lvl="0" marL="0" marR="190500" rtl="0" algn="just">
              <a:lnSpc>
                <a:spcPct val="115000"/>
              </a:lnSpc>
              <a:spcBef>
                <a:spcPts val="0"/>
              </a:spcBef>
              <a:spcAft>
                <a:spcPts val="0"/>
              </a:spcAft>
              <a:buNone/>
            </a:pPr>
            <a:r>
              <a:rPr b="1" lang="id" sz="1050">
                <a:solidFill>
                  <a:schemeClr val="dk1"/>
                </a:solidFill>
              </a:rPr>
              <a:t>d. product_related_duration</a:t>
            </a:r>
            <a:endParaRPr b="1" sz="1050">
              <a:solidFill>
                <a:schemeClr val="dk1"/>
              </a:solidFill>
            </a:endParaRPr>
          </a:p>
          <a:p>
            <a:pPr indent="0" lvl="0" marL="447675" marR="190500" rtl="0" algn="just">
              <a:lnSpc>
                <a:spcPct val="115000"/>
              </a:lnSpc>
              <a:spcBef>
                <a:spcPts val="0"/>
              </a:spcBef>
              <a:spcAft>
                <a:spcPts val="0"/>
              </a:spcAft>
              <a:buNone/>
            </a:pPr>
            <a:r>
              <a:rPr lang="id" sz="1050">
                <a:solidFill>
                  <a:schemeClr val="dk1"/>
                </a:solidFill>
              </a:rPr>
              <a:t>Bila dilihat dari seluruh transaksi yang menghasilkan revenue, sebagian besar adalah berasal dari visit ke product page. Durasi kunjungan ke product page cukup berpengaruh terhadap konversi. Namun, 90% total kunjungan product page dibandingkan dengan 15% sesi yang menghasilkan conversion, terbilang rendah. Sehingga sama dengan rekomendasi pada exit rates, kita perlu </a:t>
            </a:r>
            <a:r>
              <a:rPr b="1" lang="id" sz="1050">
                <a:solidFill>
                  <a:schemeClr val="accent1"/>
                </a:solidFill>
              </a:rPr>
              <a:t>melakukan pengecekan terhadap product related page dari segi interface, kemudahan akses, kejelasan informasi dan demonstrasi produk, dll. Apakah high product page visit tapi low conversion disebabkan oleh hal-hal tersebut.</a:t>
            </a:r>
            <a:endParaRPr b="1" sz="1050">
              <a:solidFill>
                <a:schemeClr val="accent1"/>
              </a:solidFill>
            </a:endParaRPr>
          </a:p>
          <a:p>
            <a:pPr indent="0" lvl="0" marL="447675" marR="190500" rtl="0" algn="just">
              <a:lnSpc>
                <a:spcPct val="115000"/>
              </a:lnSpc>
              <a:spcBef>
                <a:spcPts val="0"/>
              </a:spcBef>
              <a:spcAft>
                <a:spcPts val="0"/>
              </a:spcAft>
              <a:buNone/>
            </a:pPr>
            <a:r>
              <a:t/>
            </a:r>
            <a:endParaRPr sz="1050">
              <a:solidFill>
                <a:schemeClr val="dk1"/>
              </a:solidFill>
            </a:endParaRPr>
          </a:p>
          <a:p>
            <a:pPr indent="457200" lvl="0" marL="0" marR="190500" rtl="0" algn="just">
              <a:lnSpc>
                <a:spcPct val="115000"/>
              </a:lnSpc>
              <a:spcBef>
                <a:spcPts val="0"/>
              </a:spcBef>
              <a:spcAft>
                <a:spcPts val="0"/>
              </a:spcAft>
              <a:buNone/>
            </a:pPr>
            <a:r>
              <a:t/>
            </a:r>
            <a:endParaRPr sz="105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A picture containing drawing&#10;&#10;Description automatically generated" id="166" name="Google Shape;166;p36"/>
          <p:cNvPicPr preferRelativeResize="0"/>
          <p:nvPr/>
        </p:nvPicPr>
        <p:blipFill rotWithShape="1">
          <a:blip r:embed="rId3">
            <a:alphaModFix/>
          </a:blip>
          <a:srcRect b="0" l="0" r="0" t="0"/>
          <a:stretch/>
        </p:blipFill>
        <p:spPr>
          <a:xfrm>
            <a:off x="8147603" y="-1"/>
            <a:ext cx="951683" cy="395736"/>
          </a:xfrm>
          <a:prstGeom prst="rect">
            <a:avLst/>
          </a:prstGeom>
          <a:noFill/>
          <a:ln>
            <a:noFill/>
          </a:ln>
        </p:spPr>
      </p:pic>
      <p:sp>
        <p:nvSpPr>
          <p:cNvPr id="167" name="Google Shape;167;p36"/>
          <p:cNvSpPr txBox="1"/>
          <p:nvPr/>
        </p:nvSpPr>
        <p:spPr>
          <a:xfrm>
            <a:off x="781300" y="76300"/>
            <a:ext cx="7486500" cy="819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id" sz="2400">
                <a:solidFill>
                  <a:srgbClr val="0198A3"/>
                </a:solidFill>
                <a:latin typeface="Montserrat"/>
                <a:ea typeface="Montserrat"/>
                <a:cs typeface="Montserrat"/>
                <a:sym typeface="Montserrat"/>
              </a:rPr>
              <a:t>Rekomendasi Aksi dari hasil interpretasi model</a:t>
            </a:r>
            <a:endParaRPr b="1" i="0" sz="2400" u="none" cap="none" strike="noStrike">
              <a:solidFill>
                <a:srgbClr val="0198A3"/>
              </a:solidFill>
              <a:latin typeface="Montserrat"/>
              <a:ea typeface="Montserrat"/>
              <a:cs typeface="Montserrat"/>
              <a:sym typeface="Montserrat"/>
            </a:endParaRPr>
          </a:p>
        </p:txBody>
      </p:sp>
      <p:sp>
        <p:nvSpPr>
          <p:cNvPr id="168" name="Google Shape;168;p36"/>
          <p:cNvSpPr txBox="1"/>
          <p:nvPr/>
        </p:nvSpPr>
        <p:spPr>
          <a:xfrm>
            <a:off x="781290" y="457888"/>
            <a:ext cx="5514300" cy="3462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None/>
            </a:pPr>
            <a:r>
              <a:t/>
            </a:r>
            <a:endParaRPr b="1" sz="1800">
              <a:solidFill>
                <a:srgbClr val="0198A3"/>
              </a:solidFill>
              <a:latin typeface="Montserrat"/>
              <a:ea typeface="Montserrat"/>
              <a:cs typeface="Montserrat"/>
              <a:sym typeface="Montserrat"/>
            </a:endParaRPr>
          </a:p>
        </p:txBody>
      </p:sp>
      <p:sp>
        <p:nvSpPr>
          <p:cNvPr id="169" name="Google Shape;169;p36"/>
          <p:cNvSpPr txBox="1"/>
          <p:nvPr/>
        </p:nvSpPr>
        <p:spPr>
          <a:xfrm>
            <a:off x="4787344" y="946931"/>
            <a:ext cx="3893700" cy="3982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400"/>
              </a:spcAft>
              <a:buNone/>
            </a:pPr>
            <a:r>
              <a:t/>
            </a:r>
            <a:endParaRPr b="1" sz="1400">
              <a:latin typeface="Dosis"/>
              <a:ea typeface="Dosis"/>
              <a:cs typeface="Dosis"/>
              <a:sym typeface="Dosis"/>
            </a:endParaRPr>
          </a:p>
        </p:txBody>
      </p:sp>
      <p:sp>
        <p:nvSpPr>
          <p:cNvPr id="170" name="Google Shape;170;p36"/>
          <p:cNvSpPr txBox="1"/>
          <p:nvPr/>
        </p:nvSpPr>
        <p:spPr>
          <a:xfrm>
            <a:off x="879075" y="1066100"/>
            <a:ext cx="7949100" cy="2205000"/>
          </a:xfrm>
          <a:prstGeom prst="rect">
            <a:avLst/>
          </a:prstGeom>
          <a:noFill/>
          <a:ln>
            <a:noFill/>
          </a:ln>
        </p:spPr>
        <p:txBody>
          <a:bodyPr anchorCtr="0" anchor="t" bIns="91425" lIns="91425" spcFirstLastPara="1" rIns="91425" wrap="square" tIns="91425">
            <a:spAutoFit/>
          </a:bodyPr>
          <a:lstStyle/>
          <a:p>
            <a:pPr indent="0" lvl="0" marL="0" marR="190500" rtl="0" algn="just">
              <a:lnSpc>
                <a:spcPct val="115000"/>
              </a:lnSpc>
              <a:spcBef>
                <a:spcPts val="0"/>
              </a:spcBef>
              <a:spcAft>
                <a:spcPts val="0"/>
              </a:spcAft>
              <a:buNone/>
            </a:pPr>
            <a:r>
              <a:t/>
            </a:r>
            <a:endParaRPr b="1" sz="1050">
              <a:solidFill>
                <a:schemeClr val="dk1"/>
              </a:solidFill>
            </a:endParaRPr>
          </a:p>
          <a:p>
            <a:pPr indent="0" lvl="0" marL="447675" marR="190500" rtl="0" algn="just">
              <a:lnSpc>
                <a:spcPct val="115000"/>
              </a:lnSpc>
              <a:spcBef>
                <a:spcPts val="0"/>
              </a:spcBef>
              <a:spcAft>
                <a:spcPts val="0"/>
              </a:spcAft>
              <a:buNone/>
            </a:pPr>
            <a:r>
              <a:rPr b="1" lang="id" sz="1050">
                <a:solidFill>
                  <a:schemeClr val="dk1"/>
                </a:solidFill>
              </a:rPr>
              <a:t>e. Administrative_duration</a:t>
            </a:r>
            <a:endParaRPr b="1" sz="1050">
              <a:solidFill>
                <a:schemeClr val="dk1"/>
              </a:solidFill>
            </a:endParaRPr>
          </a:p>
          <a:p>
            <a:pPr indent="0" lvl="0" marL="447675" marR="190500" rtl="0" algn="just">
              <a:lnSpc>
                <a:spcPct val="115000"/>
              </a:lnSpc>
              <a:spcBef>
                <a:spcPts val="0"/>
              </a:spcBef>
              <a:spcAft>
                <a:spcPts val="0"/>
              </a:spcAft>
              <a:buNone/>
            </a:pPr>
            <a:r>
              <a:rPr lang="id" sz="1050">
                <a:solidFill>
                  <a:schemeClr val="dk1"/>
                </a:solidFill>
              </a:rPr>
              <a:t>Dari sisi domain knowledge, durasi kunjungan ke administrative page seharusnya tidak berperan dalam peningkatan jumlah konversi. Namun dari feature importance, administrative duration termasuk salah satu feature yang memiliki pengaruh yang cukup tinggi ke model, dimana dari sesi yang menghasilkan transaksi, sebagian besar memiliki kunjungan ke administrative page. Perlu di cek apakah user yang melakukan konversi dan memiliki kunjungan ke administrative page merupakan proses UAT atau bukan. Asumsi: administrative page adalah admin user page (dashboard).</a:t>
            </a:r>
            <a:endParaRPr sz="1050">
              <a:solidFill>
                <a:schemeClr val="dk1"/>
              </a:solidFill>
            </a:endParaRPr>
          </a:p>
          <a:p>
            <a:pPr indent="0" lvl="0" marL="447675" marR="190500" rtl="0" algn="just">
              <a:lnSpc>
                <a:spcPct val="115000"/>
              </a:lnSpc>
              <a:spcBef>
                <a:spcPts val="0"/>
              </a:spcBef>
              <a:spcAft>
                <a:spcPts val="0"/>
              </a:spcAft>
              <a:buNone/>
            </a:pPr>
            <a:r>
              <a:t/>
            </a:r>
            <a:endParaRPr b="1" sz="1050">
              <a:solidFill>
                <a:schemeClr val="dk1"/>
              </a:solidFill>
            </a:endParaRPr>
          </a:p>
          <a:p>
            <a:pPr indent="0" lvl="0" marL="447675" marR="190500" rtl="0" algn="just">
              <a:lnSpc>
                <a:spcPct val="115000"/>
              </a:lnSpc>
              <a:spcBef>
                <a:spcPts val="0"/>
              </a:spcBef>
              <a:spcAft>
                <a:spcPts val="0"/>
              </a:spcAft>
              <a:buNone/>
            </a:pPr>
            <a:r>
              <a:t/>
            </a:r>
            <a:endParaRPr sz="1050">
              <a:solidFill>
                <a:schemeClr val="dk1"/>
              </a:solidFill>
            </a:endParaRPr>
          </a:p>
          <a:p>
            <a:pPr indent="457200" lvl="0" marL="0" marR="190500" rtl="0" algn="just">
              <a:lnSpc>
                <a:spcPct val="115000"/>
              </a:lnSpc>
              <a:spcBef>
                <a:spcPts val="0"/>
              </a:spcBef>
              <a:spcAft>
                <a:spcPts val="0"/>
              </a:spcAft>
              <a:buNone/>
            </a:pPr>
            <a:r>
              <a:t/>
            </a:r>
            <a:endParaRPr sz="105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